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8" r:id="rId4"/>
    <p:sldId id="263" r:id="rId5"/>
    <p:sldId id="260" r:id="rId6"/>
    <p:sldId id="261" r:id="rId7"/>
    <p:sldId id="264" r:id="rId8"/>
    <p:sldId id="262" r:id="rId9"/>
    <p:sldId id="268" r:id="rId10"/>
    <p:sldId id="269" r:id="rId11"/>
    <p:sldId id="270" r:id="rId12"/>
    <p:sldId id="271" r:id="rId13"/>
    <p:sldId id="281" r:id="rId14"/>
    <p:sldId id="272" r:id="rId15"/>
    <p:sldId id="276" r:id="rId16"/>
    <p:sldId id="277" r:id="rId17"/>
    <p:sldId id="278" r:id="rId18"/>
    <p:sldId id="279" r:id="rId19"/>
    <p:sldId id="280" r:id="rId20"/>
    <p:sldId id="273" r:id="rId21"/>
    <p:sldId id="275" r:id="rId22"/>
    <p:sldId id="283" r:id="rId23"/>
    <p:sldId id="284" r:id="rId24"/>
    <p:sldId id="286" r:id="rId25"/>
    <p:sldId id="289" r:id="rId26"/>
    <p:sldId id="290" r:id="rId27"/>
    <p:sldId id="291" r:id="rId28"/>
    <p:sldId id="292" r:id="rId29"/>
    <p:sldId id="293"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5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150D44-6217-4D7E-B098-67A4C493FC57}"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69E74-6DD1-402F-A76A-1F4B27890204}" type="slidenum">
              <a:rPr lang="en-US" smtClean="0"/>
              <a:t>‹#›</a:t>
            </a:fld>
            <a:endParaRPr lang="en-US"/>
          </a:p>
        </p:txBody>
      </p:sp>
    </p:spTree>
    <p:extLst>
      <p:ext uri="{BB962C8B-B14F-4D97-AF65-F5344CB8AC3E}">
        <p14:creationId xmlns:p14="http://schemas.microsoft.com/office/powerpoint/2010/main" val="396516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50D44-6217-4D7E-B098-67A4C493FC57}"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69E74-6DD1-402F-A76A-1F4B27890204}" type="slidenum">
              <a:rPr lang="en-US" smtClean="0"/>
              <a:t>‹#›</a:t>
            </a:fld>
            <a:endParaRPr lang="en-US"/>
          </a:p>
        </p:txBody>
      </p:sp>
    </p:spTree>
    <p:extLst>
      <p:ext uri="{BB962C8B-B14F-4D97-AF65-F5344CB8AC3E}">
        <p14:creationId xmlns:p14="http://schemas.microsoft.com/office/powerpoint/2010/main" val="82175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50D44-6217-4D7E-B098-67A4C493FC57}"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69E74-6DD1-402F-A76A-1F4B27890204}" type="slidenum">
              <a:rPr lang="en-US" smtClean="0"/>
              <a:t>‹#›</a:t>
            </a:fld>
            <a:endParaRPr lang="en-US"/>
          </a:p>
        </p:txBody>
      </p:sp>
    </p:spTree>
    <p:extLst>
      <p:ext uri="{BB962C8B-B14F-4D97-AF65-F5344CB8AC3E}">
        <p14:creationId xmlns:p14="http://schemas.microsoft.com/office/powerpoint/2010/main" val="29450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150D44-6217-4D7E-B098-67A4C493FC57}"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69E74-6DD1-402F-A76A-1F4B27890204}" type="slidenum">
              <a:rPr lang="en-US" smtClean="0"/>
              <a:t>‹#›</a:t>
            </a:fld>
            <a:endParaRPr lang="en-US"/>
          </a:p>
        </p:txBody>
      </p:sp>
    </p:spTree>
    <p:extLst>
      <p:ext uri="{BB962C8B-B14F-4D97-AF65-F5344CB8AC3E}">
        <p14:creationId xmlns:p14="http://schemas.microsoft.com/office/powerpoint/2010/main" val="1865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150D44-6217-4D7E-B098-67A4C493FC57}"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69E74-6DD1-402F-A76A-1F4B27890204}" type="slidenum">
              <a:rPr lang="en-US" smtClean="0"/>
              <a:t>‹#›</a:t>
            </a:fld>
            <a:endParaRPr lang="en-US"/>
          </a:p>
        </p:txBody>
      </p:sp>
    </p:spTree>
    <p:extLst>
      <p:ext uri="{BB962C8B-B14F-4D97-AF65-F5344CB8AC3E}">
        <p14:creationId xmlns:p14="http://schemas.microsoft.com/office/powerpoint/2010/main" val="143776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150D44-6217-4D7E-B098-67A4C493FC57}"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69E74-6DD1-402F-A76A-1F4B27890204}" type="slidenum">
              <a:rPr lang="en-US" smtClean="0"/>
              <a:t>‹#›</a:t>
            </a:fld>
            <a:endParaRPr lang="en-US"/>
          </a:p>
        </p:txBody>
      </p:sp>
    </p:spTree>
    <p:extLst>
      <p:ext uri="{BB962C8B-B14F-4D97-AF65-F5344CB8AC3E}">
        <p14:creationId xmlns:p14="http://schemas.microsoft.com/office/powerpoint/2010/main" val="75590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150D44-6217-4D7E-B098-67A4C493FC57}" type="datetimeFigureOut">
              <a:rPr lang="en-US" smtClean="0"/>
              <a:t>6/11/2014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69E74-6DD1-402F-A76A-1F4B27890204}" type="slidenum">
              <a:rPr lang="en-US" smtClean="0"/>
              <a:t>‹#›</a:t>
            </a:fld>
            <a:endParaRPr lang="en-US"/>
          </a:p>
        </p:txBody>
      </p:sp>
    </p:spTree>
    <p:extLst>
      <p:ext uri="{BB962C8B-B14F-4D97-AF65-F5344CB8AC3E}">
        <p14:creationId xmlns:p14="http://schemas.microsoft.com/office/powerpoint/2010/main" val="287494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150D44-6217-4D7E-B098-67A4C493FC57}" type="datetimeFigureOut">
              <a:rPr lang="en-US" smtClean="0"/>
              <a:t>6/11/2014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69E74-6DD1-402F-A76A-1F4B27890204}" type="slidenum">
              <a:rPr lang="en-US" smtClean="0"/>
              <a:t>‹#›</a:t>
            </a:fld>
            <a:endParaRPr lang="en-US"/>
          </a:p>
        </p:txBody>
      </p:sp>
    </p:spTree>
    <p:extLst>
      <p:ext uri="{BB962C8B-B14F-4D97-AF65-F5344CB8AC3E}">
        <p14:creationId xmlns:p14="http://schemas.microsoft.com/office/powerpoint/2010/main" val="239787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50D44-6217-4D7E-B098-67A4C493FC57}" type="datetimeFigureOut">
              <a:rPr lang="en-US" smtClean="0"/>
              <a:t>6/11/2014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69E74-6DD1-402F-A76A-1F4B27890204}" type="slidenum">
              <a:rPr lang="en-US" smtClean="0"/>
              <a:t>‹#›</a:t>
            </a:fld>
            <a:endParaRPr lang="en-US"/>
          </a:p>
        </p:txBody>
      </p:sp>
    </p:spTree>
    <p:extLst>
      <p:ext uri="{BB962C8B-B14F-4D97-AF65-F5344CB8AC3E}">
        <p14:creationId xmlns:p14="http://schemas.microsoft.com/office/powerpoint/2010/main" val="155456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50D44-6217-4D7E-B098-67A4C493FC57}"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69E74-6DD1-402F-A76A-1F4B27890204}" type="slidenum">
              <a:rPr lang="en-US" smtClean="0"/>
              <a:t>‹#›</a:t>
            </a:fld>
            <a:endParaRPr lang="en-US"/>
          </a:p>
        </p:txBody>
      </p:sp>
    </p:spTree>
    <p:extLst>
      <p:ext uri="{BB962C8B-B14F-4D97-AF65-F5344CB8AC3E}">
        <p14:creationId xmlns:p14="http://schemas.microsoft.com/office/powerpoint/2010/main" val="5483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50D44-6217-4D7E-B098-67A4C493FC57}"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69E74-6DD1-402F-A76A-1F4B27890204}" type="slidenum">
              <a:rPr lang="en-US" smtClean="0"/>
              <a:t>‹#›</a:t>
            </a:fld>
            <a:endParaRPr lang="en-US"/>
          </a:p>
        </p:txBody>
      </p:sp>
    </p:spTree>
    <p:extLst>
      <p:ext uri="{BB962C8B-B14F-4D97-AF65-F5344CB8AC3E}">
        <p14:creationId xmlns:p14="http://schemas.microsoft.com/office/powerpoint/2010/main" val="208975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50D44-6217-4D7E-B098-67A4C493FC57}" type="datetimeFigureOut">
              <a:rPr lang="en-US" smtClean="0"/>
              <a:t>6/11/2014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69E74-6DD1-402F-A76A-1F4B27890204}" type="slidenum">
              <a:rPr lang="en-US" smtClean="0"/>
              <a:t>‹#›</a:t>
            </a:fld>
            <a:endParaRPr lang="en-US"/>
          </a:p>
        </p:txBody>
      </p:sp>
    </p:spTree>
    <p:extLst>
      <p:ext uri="{BB962C8B-B14F-4D97-AF65-F5344CB8AC3E}">
        <p14:creationId xmlns:p14="http://schemas.microsoft.com/office/powerpoint/2010/main" val="2135428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1600200" y="609600"/>
            <a:ext cx="5791200" cy="5791200"/>
          </a:xfrm>
          <a:prstGeom prst="donut">
            <a:avLst>
              <a:gd name="adj" fmla="val 21491"/>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prstTxWarp prst="textCircle">
              <a:avLst/>
            </a:prstTxWarp>
          </a:bodyPr>
          <a:lstStyle/>
          <a:p>
            <a:pPr algn="ctr"/>
            <a:r>
              <a:rPr lang="en-US" sz="7200" b="1" dirty="0" smtClean="0">
                <a:latin typeface="Book Antiqua" pitchFamily="18" charset="0"/>
              </a:rPr>
              <a:t>Good morning my dear students.</a:t>
            </a:r>
            <a:endParaRPr lang="en-US" sz="7200" b="1" dirty="0">
              <a:latin typeface="Book Antiqua" pitchFamily="18" charset="0"/>
            </a:endParaRPr>
          </a:p>
        </p:txBody>
      </p:sp>
      <p:sp>
        <p:nvSpPr>
          <p:cNvPr id="3" name="Sun 2"/>
          <p:cNvSpPr/>
          <p:nvPr/>
        </p:nvSpPr>
        <p:spPr>
          <a:xfrm>
            <a:off x="3352800" y="2362200"/>
            <a:ext cx="2286000" cy="2286000"/>
          </a:xfrm>
          <a:prstGeom prst="sun">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825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repeatCount="indefinite" fill="hold" grpId="1"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04800" y="190500"/>
            <a:ext cx="4343400" cy="1752600"/>
          </a:xfrm>
          <a:prstGeom prst="wedgeEllipseCallout">
            <a:avLst>
              <a:gd name="adj1" fmla="val 81461"/>
              <a:gd name="adj2" fmla="val 79815"/>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Andalus" pitchFamily="18" charset="-78"/>
                <a:cs typeface="Andalus" pitchFamily="18" charset="-78"/>
              </a:rPr>
              <a:t>But why is it bad?</a:t>
            </a:r>
            <a:endParaRPr lang="en-US" sz="3600"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514600"/>
            <a:ext cx="4572000" cy="3429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pic>
      <p:sp>
        <p:nvSpPr>
          <p:cNvPr id="4" name="Rounded Rectangle 3"/>
          <p:cNvSpPr/>
          <p:nvPr/>
        </p:nvSpPr>
        <p:spPr>
          <a:xfrm>
            <a:off x="304800" y="2514600"/>
            <a:ext cx="3810000" cy="3429000"/>
          </a:xfrm>
          <a:prstGeom prst="round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smtClean="0">
                <a:latin typeface="Andalus" pitchFamily="18" charset="-78"/>
                <a:cs typeface="Andalus" pitchFamily="18" charset="-78"/>
              </a:rPr>
              <a:t>It causes many fatal diseases like</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1278663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506031"/>
            <a:ext cx="3418525" cy="2742369"/>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686933"/>
            <a:ext cx="3418525" cy="2723924"/>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pic>
      <p:sp>
        <p:nvSpPr>
          <p:cNvPr id="4" name="Right Arrow 3"/>
          <p:cNvSpPr/>
          <p:nvPr/>
        </p:nvSpPr>
        <p:spPr>
          <a:xfrm>
            <a:off x="994229" y="4000915"/>
            <a:ext cx="3429000" cy="1752600"/>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Andalus" pitchFamily="18" charset="-78"/>
                <a:cs typeface="Andalus" pitchFamily="18" charset="-78"/>
              </a:rPr>
              <a:t>bronchitis</a:t>
            </a:r>
            <a:endParaRPr lang="en-US" sz="3600" dirty="0">
              <a:latin typeface="Andalus" pitchFamily="18" charset="-78"/>
              <a:cs typeface="Andalus" pitchFamily="18" charset="-78"/>
            </a:endParaRPr>
          </a:p>
        </p:txBody>
      </p:sp>
      <p:sp>
        <p:nvSpPr>
          <p:cNvPr id="5" name="Right Arrow 4"/>
          <p:cNvSpPr/>
          <p:nvPr/>
        </p:nvSpPr>
        <p:spPr>
          <a:xfrm>
            <a:off x="994229" y="1324995"/>
            <a:ext cx="3429000" cy="1752600"/>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Andalus" pitchFamily="18" charset="-78"/>
                <a:cs typeface="Andalus" pitchFamily="18" charset="-78"/>
              </a:rPr>
              <a:t>cough</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39643077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064" y="533400"/>
            <a:ext cx="3778770" cy="27432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5724"/>
          <a:stretch/>
        </p:blipFill>
        <p:spPr>
          <a:xfrm>
            <a:off x="4744064" y="3432322"/>
            <a:ext cx="3778769" cy="2968478"/>
          </a:xfrm>
          <a:prstGeom prst="rect">
            <a:avLst/>
          </a:prstGeom>
        </p:spPr>
      </p:pic>
      <p:sp>
        <p:nvSpPr>
          <p:cNvPr id="7" name="Right Arrow 6"/>
          <p:cNvSpPr/>
          <p:nvPr/>
        </p:nvSpPr>
        <p:spPr>
          <a:xfrm>
            <a:off x="994229" y="1324995"/>
            <a:ext cx="3429000" cy="1752600"/>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a:latin typeface="Andalus" pitchFamily="18" charset="-78"/>
                <a:cs typeface="Andalus" pitchFamily="18" charset="-78"/>
              </a:rPr>
              <a:t>h</a:t>
            </a:r>
            <a:r>
              <a:rPr lang="en-US" sz="3600" dirty="0" smtClean="0">
                <a:latin typeface="Andalus" pitchFamily="18" charset="-78"/>
                <a:cs typeface="Andalus" pitchFamily="18" charset="-78"/>
              </a:rPr>
              <a:t>eart attack</a:t>
            </a:r>
            <a:endParaRPr lang="en-US" sz="3600" dirty="0">
              <a:latin typeface="Andalus" pitchFamily="18" charset="-78"/>
              <a:cs typeface="Andalus" pitchFamily="18" charset="-78"/>
            </a:endParaRPr>
          </a:p>
        </p:txBody>
      </p:sp>
      <p:sp>
        <p:nvSpPr>
          <p:cNvPr id="8" name="Right Arrow 7"/>
          <p:cNvSpPr/>
          <p:nvPr/>
        </p:nvSpPr>
        <p:spPr>
          <a:xfrm>
            <a:off x="994229" y="4040261"/>
            <a:ext cx="3429000" cy="1752600"/>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Andalus" pitchFamily="18" charset="-78"/>
                <a:cs typeface="Andalus" pitchFamily="18" charset="-78"/>
              </a:rPr>
              <a:t>cancer</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29927643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171" y="228600"/>
            <a:ext cx="7162800" cy="5029200"/>
          </a:xfrm>
          <a:prstGeom prst="rect">
            <a:avLst/>
          </a:prstGeom>
        </p:spPr>
      </p:pic>
      <p:sp>
        <p:nvSpPr>
          <p:cNvPr id="3" name="TextBox 2"/>
          <p:cNvSpPr txBox="1"/>
          <p:nvPr/>
        </p:nvSpPr>
        <p:spPr>
          <a:xfrm>
            <a:off x="1063171" y="5562600"/>
            <a:ext cx="7162800" cy="707886"/>
          </a:xfrm>
          <a:prstGeom prst="rect">
            <a:avLst/>
          </a:prstGeom>
          <a:noFill/>
          <a:ln>
            <a:solidFill>
              <a:srgbClr val="7030A0"/>
            </a:solidFill>
          </a:ln>
        </p:spPr>
        <p:txBody>
          <a:bodyPr wrap="square" rtlCol="0">
            <a:spAutoFit/>
          </a:bodyPr>
          <a:lstStyle/>
          <a:p>
            <a:pPr algn="ctr"/>
            <a:r>
              <a:rPr lang="en-US" sz="4000" dirty="0">
                <a:latin typeface="Andalus" pitchFamily="18" charset="-78"/>
                <a:cs typeface="Andalus" pitchFamily="18" charset="-78"/>
              </a:rPr>
              <a:t>a</a:t>
            </a:r>
            <a:r>
              <a:rPr lang="en-US" sz="4000" dirty="0" smtClean="0">
                <a:latin typeface="Andalus" pitchFamily="18" charset="-78"/>
                <a:cs typeface="Andalus" pitchFamily="18" charset="-78"/>
              </a:rPr>
              <a:t>nd many other chronic diseases.</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231075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314" y="304800"/>
            <a:ext cx="8534400" cy="2207240"/>
          </a:xfrm>
          <a:prstGeom prst="wedgeEllipseCallout">
            <a:avLst>
              <a:gd name="adj1" fmla="val -85"/>
              <a:gd name="adj2" fmla="val 130230"/>
            </a:avLst>
          </a:prstGeom>
          <a:solidFill>
            <a:schemeClr val="accent6">
              <a:lumMod val="40000"/>
              <a:lumOff val="60000"/>
            </a:schemeClr>
          </a:solidFill>
          <a:ln>
            <a:solidFill>
              <a:schemeClr val="tx1"/>
            </a:solidFill>
          </a:ln>
        </p:spPr>
        <p:txBody>
          <a:bodyPr wrap="square" rtlCol="0">
            <a:spAutoFit/>
          </a:bodyPr>
          <a:lstStyle/>
          <a:p>
            <a:pPr algn="ctr"/>
            <a:r>
              <a:rPr lang="en-US" sz="4800" dirty="0" smtClean="0">
                <a:latin typeface="Andalus" pitchFamily="18" charset="-78"/>
                <a:cs typeface="Andalus" pitchFamily="18" charset="-78"/>
              </a:rPr>
              <a:t>What is  a saying about cancer?</a:t>
            </a:r>
            <a:endParaRPr lang="en-US" sz="4800" dirty="0">
              <a:latin typeface="Andalus" pitchFamily="18" charset="-78"/>
              <a:cs typeface="Andalus" pitchFamily="18" charset="-78"/>
            </a:endParaRPr>
          </a:p>
        </p:txBody>
      </p:sp>
      <p:sp>
        <p:nvSpPr>
          <p:cNvPr id="4" name="TextBox 3"/>
          <p:cNvSpPr txBox="1"/>
          <p:nvPr/>
        </p:nvSpPr>
        <p:spPr>
          <a:xfrm>
            <a:off x="504370" y="4267200"/>
            <a:ext cx="8487229" cy="1464231"/>
          </a:xfrm>
          <a:prstGeom prst="roundRect">
            <a:avLst/>
          </a:prstGeom>
          <a:solidFill>
            <a:schemeClr val="accent3">
              <a:lumMod val="60000"/>
              <a:lumOff val="40000"/>
            </a:schemeClr>
          </a:solidFill>
          <a:ln>
            <a:solidFill>
              <a:schemeClr val="tx1"/>
            </a:solidFill>
          </a:ln>
        </p:spPr>
        <p:txBody>
          <a:bodyPr wrap="square" rtlCol="0">
            <a:spAutoFit/>
          </a:bodyPr>
          <a:lstStyle/>
          <a:p>
            <a:pPr algn="ctr"/>
            <a:r>
              <a:rPr lang="en-US" sz="4000" dirty="0" smtClean="0">
                <a:latin typeface="Andalus" pitchFamily="18" charset="-78"/>
                <a:cs typeface="Andalus" pitchFamily="18" charset="-78"/>
              </a:rPr>
              <a:t>There is a saying about </a:t>
            </a:r>
            <a:r>
              <a:rPr lang="en-US" sz="4000" dirty="0" smtClean="0">
                <a:latin typeface="Andalus" pitchFamily="18" charset="-78"/>
                <a:cs typeface="Andalus" pitchFamily="18" charset="-78"/>
              </a:rPr>
              <a:t>cancer,” Where there is cancer</a:t>
            </a:r>
            <a:r>
              <a:rPr lang="en-US" sz="4000" dirty="0" smtClean="0">
                <a:latin typeface="Andalus" pitchFamily="18" charset="-78"/>
                <a:cs typeface="Andalus" pitchFamily="18" charset="-78"/>
              </a:rPr>
              <a:t>, </a:t>
            </a:r>
            <a:r>
              <a:rPr lang="en-US" sz="4000" dirty="0" smtClean="0">
                <a:latin typeface="Andalus" pitchFamily="18" charset="-78"/>
                <a:cs typeface="Andalus" pitchFamily="18" charset="-78"/>
              </a:rPr>
              <a:t>there is</a:t>
            </a:r>
            <a:r>
              <a:rPr lang="en-US" sz="4000" dirty="0" smtClean="0">
                <a:latin typeface="Andalus" pitchFamily="18" charset="-78"/>
                <a:cs typeface="Andalus" pitchFamily="18" charset="-78"/>
              </a:rPr>
              <a:t> </a:t>
            </a:r>
            <a:r>
              <a:rPr lang="en-US" sz="4000" dirty="0" smtClean="0">
                <a:latin typeface="Andalus" pitchFamily="18" charset="-78"/>
                <a:cs typeface="Andalus" pitchFamily="18" charset="-78"/>
              </a:rPr>
              <a:t>no answer.</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6034206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838200" y="533400"/>
            <a:ext cx="7391400" cy="2819400"/>
          </a:xfrm>
          <a:prstGeom prst="wedgeEllipseCallout">
            <a:avLst>
              <a:gd name="adj1" fmla="val -49503"/>
              <a:gd name="adj2" fmla="val 90814"/>
            </a:avLst>
          </a:prstGeom>
          <a:ln>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800" dirty="0" smtClean="0">
                <a:latin typeface="Andalus" pitchFamily="18" charset="-78"/>
                <a:cs typeface="Andalus" pitchFamily="18" charset="-78"/>
              </a:rPr>
              <a:t>What does smoking contain?</a:t>
            </a:r>
            <a:endParaRPr lang="en-US" sz="4800" dirty="0">
              <a:latin typeface="Andalus" pitchFamily="18" charset="-78"/>
              <a:cs typeface="Andalus" pitchFamily="18" charset="-78"/>
            </a:endParaRPr>
          </a:p>
        </p:txBody>
      </p:sp>
      <p:sp>
        <p:nvSpPr>
          <p:cNvPr id="3" name="TextBox 2"/>
          <p:cNvSpPr txBox="1"/>
          <p:nvPr/>
        </p:nvSpPr>
        <p:spPr>
          <a:xfrm>
            <a:off x="228600" y="4572000"/>
            <a:ext cx="8686800" cy="646331"/>
          </a:xfrm>
          <a:prstGeom prst="rect">
            <a:avLst/>
          </a:prstGeom>
          <a:ln>
            <a:solidFill>
              <a:srgbClr val="7030A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dirty="0" smtClean="0">
                <a:solidFill>
                  <a:schemeClr val="tx1"/>
                </a:solidFill>
                <a:latin typeface="Andalus" pitchFamily="18" charset="-78"/>
                <a:cs typeface="Andalus" pitchFamily="18" charset="-78"/>
              </a:rPr>
              <a:t>It contains some serious poisonous elements.</a:t>
            </a:r>
            <a:endParaRPr lang="en-US" sz="3600"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18458930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1524000" y="228600"/>
            <a:ext cx="6248400" cy="2209800"/>
          </a:xfrm>
          <a:prstGeom prst="downArrow">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smtClean="0">
                <a:latin typeface="Andalus" pitchFamily="18" charset="-78"/>
                <a:cs typeface="Andalus" pitchFamily="18" charset="-78"/>
              </a:rPr>
              <a:t>What are they?</a:t>
            </a:r>
            <a:endParaRPr lang="en-US" sz="3600" dirty="0">
              <a:latin typeface="Andalus" pitchFamily="18" charset="-78"/>
              <a:cs typeface="Andalus" pitchFamily="18" charset="-78"/>
            </a:endParaRPr>
          </a:p>
        </p:txBody>
      </p:sp>
      <p:sp>
        <p:nvSpPr>
          <p:cNvPr id="3" name="Rounded Rectangle 2"/>
          <p:cNvSpPr/>
          <p:nvPr/>
        </p:nvSpPr>
        <p:spPr>
          <a:xfrm>
            <a:off x="1509486" y="2487386"/>
            <a:ext cx="6248400" cy="685800"/>
          </a:xfrm>
          <a:prstGeom prst="roundRect">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smtClean="0">
                <a:latin typeface="Andalus" pitchFamily="18" charset="-78"/>
                <a:cs typeface="Andalus" pitchFamily="18" charset="-78"/>
              </a:rPr>
              <a:t>They are-</a:t>
            </a:r>
            <a:endParaRPr lang="en-US" sz="3600" dirty="0">
              <a:latin typeface="Andalus" pitchFamily="18" charset="-78"/>
              <a:cs typeface="Andalus" pitchFamily="18"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69" y="3717075"/>
            <a:ext cx="2476500" cy="1847850"/>
          </a:xfrm>
          <a:prstGeom prst="rect">
            <a:avLst/>
          </a:prstGeom>
        </p:spPr>
      </p:pic>
      <p:sp>
        <p:nvSpPr>
          <p:cNvPr id="11" name="Left Arrow 10"/>
          <p:cNvSpPr/>
          <p:nvPr/>
        </p:nvSpPr>
        <p:spPr>
          <a:xfrm>
            <a:off x="3565469" y="3870637"/>
            <a:ext cx="4587931" cy="1540725"/>
          </a:xfrm>
          <a:prstGeom prst="leftArrow">
            <a:avLst/>
          </a:prstGeom>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smtClean="0">
                <a:latin typeface="Andalus" pitchFamily="18" charset="-78"/>
                <a:cs typeface="Andalus" pitchFamily="18" charset="-78"/>
              </a:rPr>
              <a:t>nicotine</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2867965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86" y="3276600"/>
            <a:ext cx="3681014" cy="3047999"/>
          </a:xfrm>
          <a:prstGeom prst="rect">
            <a:avLst/>
          </a:prstGeom>
          <a:ln>
            <a:solidFill>
              <a:srgbClr val="7030A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86" y="457200"/>
            <a:ext cx="3681014" cy="2352600"/>
          </a:xfrm>
          <a:prstGeom prst="rect">
            <a:avLst/>
          </a:prstGeom>
          <a:ln>
            <a:solidFill>
              <a:srgbClr val="7030A0"/>
            </a:solidFill>
          </a:ln>
        </p:spPr>
      </p:pic>
      <p:sp>
        <p:nvSpPr>
          <p:cNvPr id="8" name="Left Arrow 7"/>
          <p:cNvSpPr/>
          <p:nvPr/>
        </p:nvSpPr>
        <p:spPr>
          <a:xfrm>
            <a:off x="4038600" y="1014300"/>
            <a:ext cx="3962400" cy="1647900"/>
          </a:xfrm>
          <a:prstGeom prst="leftArrow">
            <a:avLst/>
          </a:prstGeom>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ndalus" pitchFamily="18" charset="-78"/>
                <a:cs typeface="Andalus" pitchFamily="18" charset="-78"/>
              </a:rPr>
              <a:t>methyl</a:t>
            </a:r>
            <a:endParaRPr lang="en-US" sz="3600" dirty="0">
              <a:latin typeface="Andalus" pitchFamily="18" charset="-78"/>
              <a:cs typeface="Andalus" pitchFamily="18" charset="-78"/>
            </a:endParaRPr>
          </a:p>
        </p:txBody>
      </p:sp>
      <p:sp>
        <p:nvSpPr>
          <p:cNvPr id="9" name="Left Arrow 8"/>
          <p:cNvSpPr/>
          <p:nvPr/>
        </p:nvSpPr>
        <p:spPr>
          <a:xfrm>
            <a:off x="4038600" y="3838500"/>
            <a:ext cx="3962400" cy="1647900"/>
          </a:xfrm>
          <a:prstGeom prst="leftArrow">
            <a:avLst/>
          </a:prstGeom>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ndalus" pitchFamily="18" charset="-78"/>
                <a:cs typeface="Andalus" pitchFamily="18" charset="-78"/>
              </a:rPr>
              <a:t>alcohol</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10994911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57200"/>
            <a:ext cx="4048125" cy="2819399"/>
          </a:xfrm>
          <a:prstGeom prst="rect">
            <a:avLst/>
          </a:prstGeom>
          <a:ln>
            <a:solidFill>
              <a:srgbClr val="7030A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505200"/>
            <a:ext cx="4048125" cy="2981325"/>
          </a:xfrm>
          <a:prstGeom prst="rect">
            <a:avLst/>
          </a:prstGeom>
          <a:ln>
            <a:solidFill>
              <a:srgbClr val="7030A0"/>
            </a:solidFill>
          </a:ln>
        </p:spPr>
      </p:pic>
      <p:sp>
        <p:nvSpPr>
          <p:cNvPr id="4" name="Right Arrow 3"/>
          <p:cNvSpPr/>
          <p:nvPr/>
        </p:nvSpPr>
        <p:spPr>
          <a:xfrm>
            <a:off x="457200" y="1143000"/>
            <a:ext cx="3581400" cy="1828800"/>
          </a:xfrm>
          <a:prstGeom prst="rightArrow">
            <a:avLst/>
          </a:prstGeom>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smtClean="0">
                <a:latin typeface="Andalus" pitchFamily="18" charset="-78"/>
                <a:cs typeface="Andalus" pitchFamily="18" charset="-78"/>
              </a:rPr>
              <a:t>arsenic</a:t>
            </a:r>
            <a:endParaRPr lang="en-US" sz="4400" dirty="0">
              <a:latin typeface="Andalus" pitchFamily="18" charset="-78"/>
              <a:cs typeface="Andalus" pitchFamily="18" charset="-78"/>
            </a:endParaRPr>
          </a:p>
        </p:txBody>
      </p:sp>
      <p:sp>
        <p:nvSpPr>
          <p:cNvPr id="5" name="Left Arrow 4"/>
          <p:cNvSpPr/>
          <p:nvPr/>
        </p:nvSpPr>
        <p:spPr>
          <a:xfrm flipH="1">
            <a:off x="457200" y="4171912"/>
            <a:ext cx="3508829" cy="1647900"/>
          </a:xfrm>
          <a:prstGeom prst="leftArrow">
            <a:avLst/>
          </a:prstGeom>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err="1" smtClean="0">
                <a:latin typeface="Andalus" pitchFamily="18" charset="-78"/>
                <a:cs typeface="Andalus" pitchFamily="18" charset="-78"/>
              </a:rPr>
              <a:t>benzopyeene</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1540737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05" y="609600"/>
            <a:ext cx="3690295" cy="2438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05" y="3276600"/>
            <a:ext cx="3690295" cy="2362200"/>
          </a:xfrm>
          <a:prstGeom prst="rect">
            <a:avLst/>
          </a:prstGeom>
        </p:spPr>
      </p:pic>
      <p:sp>
        <p:nvSpPr>
          <p:cNvPr id="4" name="Left Arrow 3"/>
          <p:cNvSpPr/>
          <p:nvPr/>
        </p:nvSpPr>
        <p:spPr>
          <a:xfrm>
            <a:off x="4357914" y="838200"/>
            <a:ext cx="3810000" cy="1676400"/>
          </a:xfrm>
          <a:prstGeom prst="leftArrow">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smtClean="0">
                <a:latin typeface="Andalus" pitchFamily="18" charset="-78"/>
                <a:cs typeface="Andalus" pitchFamily="18" charset="-78"/>
              </a:rPr>
              <a:t>formaldehyde</a:t>
            </a:r>
            <a:endParaRPr lang="en-US" sz="3600" dirty="0">
              <a:latin typeface="Andalus" pitchFamily="18" charset="-78"/>
              <a:cs typeface="Andalus" pitchFamily="18" charset="-78"/>
            </a:endParaRPr>
          </a:p>
        </p:txBody>
      </p:sp>
      <p:sp>
        <p:nvSpPr>
          <p:cNvPr id="5" name="Left Arrow 4"/>
          <p:cNvSpPr/>
          <p:nvPr/>
        </p:nvSpPr>
        <p:spPr>
          <a:xfrm>
            <a:off x="4343400" y="3633750"/>
            <a:ext cx="3962400" cy="1647900"/>
          </a:xfrm>
          <a:prstGeom prst="leftArrow">
            <a:avLst/>
          </a:prstGeom>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latin typeface="Andalus" pitchFamily="18" charset="-78"/>
                <a:cs typeface="Andalus" pitchFamily="18" charset="-78"/>
              </a:rPr>
              <a:t>c</a:t>
            </a:r>
            <a:r>
              <a:rPr lang="en-US" sz="3600" dirty="0" smtClean="0">
                <a:latin typeface="Andalus" pitchFamily="18" charset="-78"/>
                <a:cs typeface="Andalus" pitchFamily="18" charset="-78"/>
              </a:rPr>
              <a:t>arbon </a:t>
            </a:r>
            <a:r>
              <a:rPr lang="en-US" sz="3600" dirty="0" smtClean="0">
                <a:latin typeface="Andalus" pitchFamily="18" charset="-78"/>
                <a:cs typeface="Andalus" pitchFamily="18" charset="-78"/>
              </a:rPr>
              <a:t>monoxide</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108084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949243"/>
            <a:ext cx="4426855" cy="2009061"/>
          </a:xfrm>
          <a:prstGeom prst="roundRect">
            <a:avLst/>
          </a:prstGeom>
          <a:ln w="127000" cmpd="dbl"/>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smtClean="0">
                <a:latin typeface="Book Antiqua" pitchFamily="18" charset="0"/>
              </a:rPr>
              <a:t>Senior Lecturer</a:t>
            </a:r>
          </a:p>
          <a:p>
            <a:r>
              <a:rPr lang="en-US" sz="2800" b="1" dirty="0" smtClean="0">
                <a:latin typeface="Book Antiqua" pitchFamily="18" charset="0"/>
              </a:rPr>
              <a:t>Department of English</a:t>
            </a:r>
          </a:p>
          <a:p>
            <a:r>
              <a:rPr lang="en-US" sz="2800" b="1" dirty="0" smtClean="0">
                <a:latin typeface="Book Antiqua" pitchFamily="18" charset="0"/>
              </a:rPr>
              <a:t>Cambrian School &amp; College</a:t>
            </a:r>
            <a:r>
              <a:rPr lang="bn-BD" sz="2800" b="1" dirty="0" smtClean="0">
                <a:latin typeface="Book Antiqua" pitchFamily="18" charset="0"/>
              </a:rPr>
              <a:t>,</a:t>
            </a:r>
            <a:r>
              <a:rPr lang="en-US" sz="2800" b="1" dirty="0" smtClean="0">
                <a:latin typeface="Book Antiqua" pitchFamily="18" charset="0"/>
              </a:rPr>
              <a:t>Dhaka, </a:t>
            </a:r>
            <a:endParaRPr lang="en-US" sz="2800" b="1" dirty="0">
              <a:latin typeface="Book Antiqua" pitchFamily="18" charset="0"/>
            </a:endParaRPr>
          </a:p>
        </p:txBody>
      </p:sp>
      <p:sp>
        <p:nvSpPr>
          <p:cNvPr id="3" name="Rounded Rectangle 2"/>
          <p:cNvSpPr/>
          <p:nvPr/>
        </p:nvSpPr>
        <p:spPr>
          <a:xfrm>
            <a:off x="4953000" y="3949243"/>
            <a:ext cx="3962400" cy="1918157"/>
          </a:xfrm>
          <a:prstGeom prst="roundRect">
            <a:avLst/>
          </a:prstGeom>
          <a:ln w="127000" cmpd="dbl"/>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smtClean="0">
                <a:solidFill>
                  <a:schemeClr val="bg1"/>
                </a:solidFill>
                <a:latin typeface="Book Antiqua" pitchFamily="18" charset="0"/>
              </a:rPr>
              <a:t>Class-Eight </a:t>
            </a:r>
          </a:p>
          <a:p>
            <a:pPr algn="ctr"/>
            <a:r>
              <a:rPr lang="en-US" sz="2800" b="1" dirty="0" smtClean="0">
                <a:solidFill>
                  <a:schemeClr val="bg1"/>
                </a:solidFill>
                <a:latin typeface="Book Antiqua" pitchFamily="18" charset="0"/>
              </a:rPr>
              <a:t>English 1</a:t>
            </a:r>
            <a:r>
              <a:rPr lang="en-US" sz="2800" b="1" baseline="30000" dirty="0" smtClean="0">
                <a:solidFill>
                  <a:schemeClr val="bg1"/>
                </a:solidFill>
                <a:latin typeface="Book Antiqua" pitchFamily="18" charset="0"/>
              </a:rPr>
              <a:t>st</a:t>
            </a:r>
            <a:r>
              <a:rPr lang="en-US" sz="2800" b="1" dirty="0" smtClean="0">
                <a:solidFill>
                  <a:schemeClr val="bg1"/>
                </a:solidFill>
                <a:latin typeface="Book Antiqua" pitchFamily="18" charset="0"/>
              </a:rPr>
              <a:t> Paper</a:t>
            </a:r>
            <a:endParaRPr lang="en-US" sz="2800" b="1" dirty="0">
              <a:solidFill>
                <a:schemeClr val="bg1"/>
              </a:solidFill>
              <a:latin typeface="Book Antiqua" pitchFamily="18" charset="0"/>
            </a:endParaRPr>
          </a:p>
        </p:txBody>
      </p:sp>
      <p:sp>
        <p:nvSpPr>
          <p:cNvPr id="6" name="Donut 5"/>
          <p:cNvSpPr/>
          <p:nvPr/>
        </p:nvSpPr>
        <p:spPr>
          <a:xfrm>
            <a:off x="2971800" y="304800"/>
            <a:ext cx="3581400" cy="3581400"/>
          </a:xfrm>
          <a:prstGeom prst="donut">
            <a:avLst>
              <a:gd name="adj" fmla="val 21746"/>
            </a:avLst>
          </a:prstGeom>
          <a:ln w="127000" cmpd="dbl"/>
        </p:spPr>
        <p:style>
          <a:lnRef idx="3">
            <a:schemeClr val="lt1"/>
          </a:lnRef>
          <a:fillRef idx="1">
            <a:schemeClr val="dk1"/>
          </a:fillRef>
          <a:effectRef idx="1">
            <a:schemeClr val="dk1"/>
          </a:effectRef>
          <a:fontRef idx="minor">
            <a:schemeClr val="lt1"/>
          </a:fontRef>
        </p:style>
        <p:txBody>
          <a:bodyPr rtlCol="0" anchor="ctr">
            <a:prstTxWarp prst="textCircle">
              <a:avLst/>
            </a:prstTxWarp>
          </a:bodyPr>
          <a:lstStyle/>
          <a:p>
            <a:pPr algn="ctr"/>
            <a:r>
              <a:rPr lang="en-US" sz="4800" b="1" dirty="0" err="1" smtClean="0">
                <a:solidFill>
                  <a:schemeClr val="bg1"/>
                </a:solidFill>
                <a:latin typeface="Book Antiqua" pitchFamily="18" charset="0"/>
              </a:rPr>
              <a:t>Md</a:t>
            </a:r>
            <a:r>
              <a:rPr lang="en-US" sz="4800" b="1" dirty="0" smtClean="0">
                <a:solidFill>
                  <a:schemeClr val="bg1"/>
                </a:solidFill>
                <a:latin typeface="Book Antiqua" pitchFamily="18" charset="0"/>
              </a:rPr>
              <a:t> </a:t>
            </a:r>
            <a:r>
              <a:rPr lang="en-US" sz="4800" b="1" dirty="0" err="1" smtClean="0">
                <a:solidFill>
                  <a:schemeClr val="bg1"/>
                </a:solidFill>
                <a:latin typeface="Book Antiqua" pitchFamily="18" charset="0"/>
              </a:rPr>
              <a:t>Hasan</a:t>
            </a:r>
            <a:r>
              <a:rPr lang="en-US" sz="4800" b="1" dirty="0" smtClean="0">
                <a:solidFill>
                  <a:schemeClr val="bg1"/>
                </a:solidFill>
                <a:latin typeface="Book Antiqua" pitchFamily="18" charset="0"/>
              </a:rPr>
              <a:t> </a:t>
            </a:r>
            <a:r>
              <a:rPr lang="en-US" sz="4800" b="1" dirty="0" err="1" smtClean="0">
                <a:solidFill>
                  <a:schemeClr val="bg1"/>
                </a:solidFill>
                <a:latin typeface="Book Antiqua" pitchFamily="18" charset="0"/>
              </a:rPr>
              <a:t>Hafizur</a:t>
            </a:r>
            <a:r>
              <a:rPr lang="en-US" sz="4800" b="1" dirty="0" smtClean="0">
                <a:solidFill>
                  <a:schemeClr val="bg1"/>
                </a:solidFill>
                <a:latin typeface="Book Antiqua" pitchFamily="18" charset="0"/>
              </a:rPr>
              <a:t> </a:t>
            </a:r>
            <a:r>
              <a:rPr lang="en-US" sz="4800" b="1" dirty="0" err="1" smtClean="0">
                <a:solidFill>
                  <a:schemeClr val="bg1"/>
                </a:solidFill>
                <a:latin typeface="Book Antiqua" pitchFamily="18" charset="0"/>
              </a:rPr>
              <a:t>Rahman</a:t>
            </a:r>
            <a:endParaRPr lang="en-US" sz="4800" b="1" dirty="0">
              <a:solidFill>
                <a:schemeClr val="bg1"/>
              </a:solidFill>
              <a:latin typeface="Book Antiqua"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597" y="1117092"/>
            <a:ext cx="1981200" cy="1956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03352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97359"/>
            <a:ext cx="8305800" cy="769441"/>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dirty="0" smtClean="0">
                <a:latin typeface="Andalus" pitchFamily="18" charset="-78"/>
                <a:cs typeface="Andalus" pitchFamily="18" charset="-78"/>
              </a:rPr>
              <a:t>What does it damage in our body?</a:t>
            </a:r>
            <a:endParaRPr lang="en-US" sz="4400" dirty="0">
              <a:latin typeface="Andalus" pitchFamily="18" charset="-78"/>
              <a:cs typeface="Andalus" pitchFamily="18" charset="-78"/>
            </a:endParaRPr>
          </a:p>
        </p:txBody>
      </p:sp>
      <p:sp>
        <p:nvSpPr>
          <p:cNvPr id="3" name="TextBox 2"/>
          <p:cNvSpPr txBox="1"/>
          <p:nvPr/>
        </p:nvSpPr>
        <p:spPr>
          <a:xfrm>
            <a:off x="457200" y="1135559"/>
            <a:ext cx="8305800" cy="769441"/>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dirty="0" smtClean="0">
                <a:latin typeface="Andalus" pitchFamily="18" charset="-78"/>
                <a:cs typeface="Andalus" pitchFamily="18" charset="-78"/>
              </a:rPr>
              <a:t>It damages -</a:t>
            </a:r>
            <a:endParaRPr lang="en-US" sz="4400" dirty="0">
              <a:latin typeface="Andalus" pitchFamily="18" charset="-78"/>
              <a:cs typeface="Andalus" pitchFamily="18" charset="-78"/>
            </a:endParaRPr>
          </a:p>
        </p:txBody>
      </p:sp>
      <p:sp>
        <p:nvSpPr>
          <p:cNvPr id="6" name="Right Arrow 5"/>
          <p:cNvSpPr/>
          <p:nvPr/>
        </p:nvSpPr>
        <p:spPr>
          <a:xfrm>
            <a:off x="685800" y="2432110"/>
            <a:ext cx="3200400" cy="1524000"/>
          </a:xfrm>
          <a:prstGeom prs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latin typeface="Andalus" pitchFamily="18" charset="-78"/>
                <a:cs typeface="Andalus" pitchFamily="18" charset="-78"/>
              </a:rPr>
              <a:t>our brain</a:t>
            </a:r>
          </a:p>
        </p:txBody>
      </p:sp>
      <p:sp>
        <p:nvSpPr>
          <p:cNvPr id="7" name="Right Arrow 6"/>
          <p:cNvSpPr/>
          <p:nvPr/>
        </p:nvSpPr>
        <p:spPr>
          <a:xfrm>
            <a:off x="685800" y="4800600"/>
            <a:ext cx="3200400" cy="1524000"/>
          </a:xfrm>
          <a:prstGeom prst="rightArrow">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latin typeface="Andalus" pitchFamily="18" charset="-78"/>
                <a:cs typeface="Andalus" pitchFamily="18" charset="-78"/>
              </a:rPr>
              <a:t>our </a:t>
            </a:r>
            <a:r>
              <a:rPr lang="en-US" sz="2800" dirty="0" smtClean="0">
                <a:latin typeface="Andalus" pitchFamily="18" charset="-78"/>
                <a:cs typeface="Andalus" pitchFamily="18" charset="-78"/>
              </a:rPr>
              <a:t>eyes</a:t>
            </a:r>
            <a:endParaRPr lang="en-US" sz="2800" dirty="0">
              <a:latin typeface="Andalus" pitchFamily="18" charset="-78"/>
              <a:cs typeface="Andalus" pitchFamily="18"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057400"/>
            <a:ext cx="3962400" cy="2286000"/>
          </a:xfrm>
          <a:prstGeom prst="rect">
            <a:avLst/>
          </a:prstGeom>
        </p:spPr>
      </p:pic>
      <p:sp>
        <p:nvSpPr>
          <p:cNvPr id="9" name="TextBox 8"/>
          <p:cNvSpPr txBox="1"/>
          <p:nvPr/>
        </p:nvSpPr>
        <p:spPr>
          <a:xfrm>
            <a:off x="4368800" y="2057400"/>
            <a:ext cx="1803400" cy="400110"/>
          </a:xfrm>
          <a:prstGeom prst="rect">
            <a:avLst/>
          </a:prstGeom>
          <a:solidFill>
            <a:schemeClr val="tx1">
              <a:lumMod val="75000"/>
              <a:lumOff val="25000"/>
            </a:schemeClr>
          </a:solidFill>
        </p:spPr>
        <p:txBody>
          <a:bodyPr wrap="square" rtlCol="0">
            <a:spAutoFit/>
          </a:bodyPr>
          <a:lstStyle/>
          <a:p>
            <a:pPr algn="ctr"/>
            <a:r>
              <a:rPr lang="en-US" sz="2000" dirty="0" smtClean="0">
                <a:solidFill>
                  <a:schemeClr val="bg1"/>
                </a:solidFill>
              </a:rPr>
              <a:t>Damaged</a:t>
            </a:r>
            <a:endParaRPr lang="en-US" sz="200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399" y="4495800"/>
            <a:ext cx="3962401" cy="2133600"/>
          </a:xfrm>
          <a:prstGeom prst="rect">
            <a:avLst/>
          </a:prstGeom>
        </p:spPr>
      </p:pic>
    </p:spTree>
    <p:extLst>
      <p:ext uri="{BB962C8B-B14F-4D97-AF65-F5344CB8AC3E}">
        <p14:creationId xmlns:p14="http://schemas.microsoft.com/office/powerpoint/2010/main" val="2605284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38200" y="914400"/>
            <a:ext cx="3200400" cy="1524000"/>
          </a:xfrm>
          <a:prstGeom prst="right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dirty="0" smtClean="0">
                <a:latin typeface="Andalus" pitchFamily="18" charset="-78"/>
                <a:cs typeface="Andalus" pitchFamily="18" charset="-78"/>
              </a:rPr>
              <a:t>lips</a:t>
            </a:r>
            <a:endParaRPr lang="en-US" sz="4400" dirty="0">
              <a:latin typeface="Andalus" pitchFamily="18" charset="-78"/>
              <a:cs typeface="Andalus" pitchFamily="18" charset="-78"/>
            </a:endParaRPr>
          </a:p>
        </p:txBody>
      </p:sp>
      <p:sp>
        <p:nvSpPr>
          <p:cNvPr id="3" name="Right Arrow 2"/>
          <p:cNvSpPr/>
          <p:nvPr/>
        </p:nvSpPr>
        <p:spPr>
          <a:xfrm>
            <a:off x="794657" y="2895600"/>
            <a:ext cx="3200400" cy="1524000"/>
          </a:xfrm>
          <a:prstGeom prst="right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dirty="0" smtClean="0">
                <a:latin typeface="Andalus" pitchFamily="18" charset="-78"/>
                <a:cs typeface="Andalus" pitchFamily="18" charset="-78"/>
              </a:rPr>
              <a:t>teeth</a:t>
            </a:r>
            <a:endParaRPr lang="en-US" sz="4400" dirty="0">
              <a:latin typeface="Andalus" pitchFamily="18" charset="-78"/>
              <a:cs typeface="Andalus" pitchFamily="18" charset="-78"/>
            </a:endParaRPr>
          </a:p>
        </p:txBody>
      </p:sp>
      <p:sp>
        <p:nvSpPr>
          <p:cNvPr id="4" name="Right Arrow 3"/>
          <p:cNvSpPr/>
          <p:nvPr/>
        </p:nvSpPr>
        <p:spPr>
          <a:xfrm>
            <a:off x="798286" y="4724400"/>
            <a:ext cx="3200400" cy="1524000"/>
          </a:xfrm>
          <a:prstGeom prst="right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dirty="0">
                <a:latin typeface="Andalus" pitchFamily="18" charset="-78"/>
                <a:cs typeface="Andalus" pitchFamily="18" charset="-78"/>
              </a:rPr>
              <a:t>a</a:t>
            </a:r>
            <a:r>
              <a:rPr lang="en-US" sz="4400" dirty="0" smtClean="0">
                <a:latin typeface="Andalus" pitchFamily="18" charset="-78"/>
                <a:cs typeface="Andalus" pitchFamily="18" charset="-78"/>
              </a:rPr>
              <a:t>nd look</a:t>
            </a: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23677416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58" y="5361211"/>
            <a:ext cx="8686800" cy="838200"/>
          </a:xfrm>
          <a:prstGeom prst="rect">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dirty="0" smtClean="0">
                <a:latin typeface="Andalus" pitchFamily="18" charset="-78"/>
                <a:cs typeface="Andalus" pitchFamily="18" charset="-78"/>
              </a:rPr>
              <a:t>It causes a great harm to our lungs.</a:t>
            </a:r>
            <a:endParaRPr lang="en-US" sz="4400"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9" y="179611"/>
            <a:ext cx="9114971" cy="4379976"/>
          </a:xfrm>
          <a:prstGeom prst="rect">
            <a:avLst/>
          </a:prstGeom>
        </p:spPr>
      </p:pic>
      <p:sp>
        <p:nvSpPr>
          <p:cNvPr id="4" name="TextBox 3"/>
          <p:cNvSpPr txBox="1"/>
          <p:nvPr/>
        </p:nvSpPr>
        <p:spPr>
          <a:xfrm>
            <a:off x="486229" y="4444425"/>
            <a:ext cx="3657600" cy="584775"/>
          </a:xfrm>
          <a:prstGeom prst="rect">
            <a:avLst/>
          </a:prstGeom>
          <a:noFill/>
          <a:ln>
            <a:solidFill>
              <a:srgbClr val="7030A0"/>
            </a:solidFill>
          </a:ln>
        </p:spPr>
        <p:txBody>
          <a:bodyPr wrap="square" rtlCol="0">
            <a:spAutoFit/>
          </a:bodyPr>
          <a:lstStyle/>
          <a:p>
            <a:pPr algn="ctr"/>
            <a:r>
              <a:rPr lang="en-US" sz="3200" dirty="0" smtClean="0">
                <a:latin typeface="Andalus" pitchFamily="18" charset="-78"/>
                <a:cs typeface="Andalus" pitchFamily="18" charset="-78"/>
              </a:rPr>
              <a:t>Before smoking</a:t>
            </a:r>
            <a:endParaRPr lang="en-US" sz="3200" dirty="0">
              <a:latin typeface="Andalus" pitchFamily="18" charset="-78"/>
              <a:cs typeface="Andalus" pitchFamily="18" charset="-78"/>
            </a:endParaRPr>
          </a:p>
        </p:txBody>
      </p:sp>
      <p:sp>
        <p:nvSpPr>
          <p:cNvPr id="5" name="TextBox 4"/>
          <p:cNvSpPr txBox="1"/>
          <p:nvPr/>
        </p:nvSpPr>
        <p:spPr>
          <a:xfrm>
            <a:off x="4996543" y="4444425"/>
            <a:ext cx="3657600" cy="584775"/>
          </a:xfrm>
          <a:prstGeom prst="rect">
            <a:avLst/>
          </a:prstGeom>
          <a:noFill/>
          <a:ln>
            <a:solidFill>
              <a:srgbClr val="7030A0"/>
            </a:solidFill>
          </a:ln>
        </p:spPr>
        <p:txBody>
          <a:bodyPr wrap="square" rtlCol="0">
            <a:spAutoFit/>
          </a:bodyPr>
          <a:lstStyle/>
          <a:p>
            <a:pPr algn="ctr"/>
            <a:r>
              <a:rPr lang="en-US" sz="3200" dirty="0" smtClean="0">
                <a:latin typeface="Andalus" pitchFamily="18" charset="-78"/>
                <a:cs typeface="Andalus" pitchFamily="18" charset="-78"/>
              </a:rPr>
              <a:t>After smoking</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14735765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657" y="381000"/>
            <a:ext cx="8382000" cy="584775"/>
          </a:xfrm>
          <a:prstGeom prst="rect">
            <a:avLst/>
          </a:prstGeom>
          <a:solidFill>
            <a:schemeClr val="bg2">
              <a:lumMod val="75000"/>
            </a:schemeClr>
          </a:solidFill>
          <a:ln>
            <a:solidFill>
              <a:srgbClr val="7030A0"/>
            </a:solidFill>
          </a:ln>
        </p:spPr>
        <p:txBody>
          <a:bodyPr wrap="square" rtlCol="0">
            <a:spAutoFit/>
          </a:bodyPr>
          <a:lstStyle/>
          <a:p>
            <a:r>
              <a:rPr lang="en-US" sz="3200" b="1" dirty="0" smtClean="0">
                <a:solidFill>
                  <a:schemeClr val="bg1"/>
                </a:solidFill>
                <a:latin typeface="Andalus" pitchFamily="18" charset="-78"/>
                <a:cs typeface="Andalus" pitchFamily="18" charset="-78"/>
              </a:rPr>
              <a:t>What are the most demerits of smoking?</a:t>
            </a:r>
            <a:endParaRPr lang="en-US" sz="3200" b="1" dirty="0">
              <a:solidFill>
                <a:schemeClr val="bg1"/>
              </a:solidFill>
              <a:latin typeface="Andalus" pitchFamily="18" charset="-78"/>
              <a:cs typeface="Andalus" pitchFamily="18" charset="-78"/>
            </a:endParaRPr>
          </a:p>
        </p:txBody>
      </p:sp>
      <p:sp>
        <p:nvSpPr>
          <p:cNvPr id="5" name="TextBox 4"/>
          <p:cNvSpPr txBox="1"/>
          <p:nvPr/>
        </p:nvSpPr>
        <p:spPr>
          <a:xfrm>
            <a:off x="413657" y="1143000"/>
            <a:ext cx="8382000" cy="3108543"/>
          </a:xfrm>
          <a:prstGeom prst="rect">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800" dirty="0" smtClean="0">
                <a:latin typeface="Andalus" pitchFamily="18" charset="-78"/>
                <a:cs typeface="Andalus" pitchFamily="18" charset="-78"/>
              </a:rPr>
              <a:t>Smoking is not only injurious for health but it also causes a heavy damage of money. </a:t>
            </a:r>
            <a:r>
              <a:rPr lang="en-US" sz="2800" dirty="0">
                <a:latin typeface="Andalus" pitchFamily="18" charset="-78"/>
                <a:cs typeface="Andalus" pitchFamily="18" charset="-78"/>
              </a:rPr>
              <a:t>It damages one’s acceptance, mentality, politeness, courtesy, education and </a:t>
            </a:r>
            <a:r>
              <a:rPr lang="en-US" sz="2800" dirty="0" err="1" smtClean="0">
                <a:latin typeface="Andalus" pitchFamily="18" charset="-78"/>
                <a:cs typeface="Andalus" pitchFamily="18" charset="-78"/>
              </a:rPr>
              <a:t>behaviour</a:t>
            </a:r>
            <a:r>
              <a:rPr lang="en-US" sz="2800" dirty="0" smtClean="0">
                <a:latin typeface="Andalus" pitchFamily="18" charset="-78"/>
                <a:cs typeface="Andalus" pitchFamily="18" charset="-78"/>
              </a:rPr>
              <a:t>. It leads a man to be habituated to take ganja, heroine, marijuana, whisky, Yabba. and other dangerous addiction. At last it results a smoker to be a thief, hijacker, terror and killer.</a:t>
            </a:r>
            <a:endParaRPr lang="en-US" sz="2800" dirty="0">
              <a:latin typeface="Andalus" pitchFamily="18" charset="-78"/>
              <a:cs typeface="Andalus" pitchFamily="18" charset="-78"/>
            </a:endParaRPr>
          </a:p>
        </p:txBody>
      </p:sp>
      <p:sp>
        <p:nvSpPr>
          <p:cNvPr id="6" name="TextBox 5"/>
          <p:cNvSpPr txBox="1"/>
          <p:nvPr/>
        </p:nvSpPr>
        <p:spPr>
          <a:xfrm>
            <a:off x="413657" y="4368225"/>
            <a:ext cx="8382000" cy="584775"/>
          </a:xfrm>
          <a:prstGeom prst="rect">
            <a:avLst/>
          </a:prstGeom>
          <a:solidFill>
            <a:srgbClr val="0070C0"/>
          </a:solidFill>
        </p:spPr>
        <p:txBody>
          <a:bodyPr wrap="square" rtlCol="0">
            <a:spAutoFit/>
          </a:bodyPr>
          <a:lstStyle/>
          <a:p>
            <a:r>
              <a:rPr lang="en-US" sz="3200" b="1" dirty="0" smtClean="0">
                <a:solidFill>
                  <a:schemeClr val="bg1"/>
                </a:solidFill>
                <a:latin typeface="Andalus" pitchFamily="18" charset="-78"/>
                <a:cs typeface="Andalus" pitchFamily="18" charset="-78"/>
              </a:rPr>
              <a:t>What ages people are in the habit of smoking?</a:t>
            </a:r>
            <a:endParaRPr lang="en-US" sz="3200" b="1" dirty="0">
              <a:solidFill>
                <a:schemeClr val="bg1"/>
              </a:solidFill>
              <a:latin typeface="Andalus" pitchFamily="18" charset="-78"/>
              <a:cs typeface="Andalus" pitchFamily="18" charset="-78"/>
            </a:endParaRPr>
          </a:p>
        </p:txBody>
      </p:sp>
      <p:sp>
        <p:nvSpPr>
          <p:cNvPr id="7" name="TextBox 6"/>
          <p:cNvSpPr txBox="1"/>
          <p:nvPr/>
        </p:nvSpPr>
        <p:spPr>
          <a:xfrm>
            <a:off x="413657" y="5059740"/>
            <a:ext cx="8382000" cy="1569660"/>
          </a:xfrm>
          <a:prstGeom prst="rect">
            <a:avLst/>
          </a:prstGeom>
          <a:solidFill>
            <a:schemeClr val="accent6">
              <a:lumMod val="60000"/>
              <a:lumOff val="40000"/>
            </a:schemeClr>
          </a:solidFill>
          <a:ln>
            <a:solidFill>
              <a:srgbClr val="7030A0"/>
            </a:solidFill>
          </a:ln>
        </p:spPr>
        <p:txBody>
          <a:bodyPr wrap="square" rtlCol="0">
            <a:spAutoFit/>
          </a:bodyPr>
          <a:lstStyle/>
          <a:p>
            <a:pPr algn="just"/>
            <a:r>
              <a:rPr lang="en-US" sz="3200" dirty="0" smtClean="0">
                <a:latin typeface="Andalus" pitchFamily="18" charset="-78"/>
                <a:cs typeface="Andalus" pitchFamily="18" charset="-78"/>
              </a:rPr>
              <a:t>Generally middle aged people are in the habit of smoking but now a days young people are becoming seriously addicted to smoking. </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40530448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87257"/>
            <a:ext cx="8610600" cy="584775"/>
          </a:xfrm>
          <a:prstGeom prst="rect">
            <a:avLst/>
          </a:prstGeom>
          <a:solidFill>
            <a:schemeClr val="accent2">
              <a:lumMod val="75000"/>
            </a:schemeClr>
          </a:solidFill>
        </p:spPr>
        <p:txBody>
          <a:bodyPr wrap="square" rtlCol="0">
            <a:spAutoFit/>
          </a:bodyPr>
          <a:lstStyle/>
          <a:p>
            <a:r>
              <a:rPr lang="en-US" sz="3200" b="1" dirty="0" smtClean="0">
                <a:solidFill>
                  <a:schemeClr val="bg1"/>
                </a:solidFill>
                <a:latin typeface="Andalus" pitchFamily="18" charset="-78"/>
                <a:cs typeface="Andalus" pitchFamily="18" charset="-78"/>
              </a:rPr>
              <a:t>What should we do to get rid of the problem?</a:t>
            </a:r>
            <a:endParaRPr lang="en-US" sz="3200" b="1" dirty="0">
              <a:solidFill>
                <a:schemeClr val="bg1"/>
              </a:solidFill>
              <a:latin typeface="Andalus" pitchFamily="18" charset="-78"/>
              <a:cs typeface="Andalus" pitchFamily="18" charset="-78"/>
            </a:endParaRPr>
          </a:p>
        </p:txBody>
      </p:sp>
      <p:sp>
        <p:nvSpPr>
          <p:cNvPr id="3" name="TextBox 2"/>
          <p:cNvSpPr txBox="1"/>
          <p:nvPr/>
        </p:nvSpPr>
        <p:spPr>
          <a:xfrm>
            <a:off x="381000" y="2377857"/>
            <a:ext cx="8382000" cy="3108543"/>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dirty="0">
                <a:latin typeface="Andalus" pitchFamily="18" charset="-78"/>
                <a:cs typeface="Andalus" pitchFamily="18" charset="-78"/>
              </a:rPr>
              <a:t>In order to get rid of the problem we should be very sincere of the bad effect of smoking. We have to realize that life is more precious than anything. So to reach the goal of life it is most essential to avoid smoking. The government should also take proper steps to discourage smoking mentioning its negative sides in the text books and media.</a:t>
            </a:r>
            <a:endParaRPr lang="en-US" sz="2800" dirty="0"/>
          </a:p>
        </p:txBody>
      </p:sp>
    </p:spTree>
    <p:extLst>
      <p:ext uri="{BB962C8B-B14F-4D97-AF65-F5344CB8AC3E}">
        <p14:creationId xmlns:p14="http://schemas.microsoft.com/office/powerpoint/2010/main" val="34664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 Arrow Callout 2"/>
          <p:cNvSpPr/>
          <p:nvPr/>
        </p:nvSpPr>
        <p:spPr>
          <a:xfrm>
            <a:off x="2743200" y="152400"/>
            <a:ext cx="3733800" cy="3124200"/>
          </a:xfrm>
          <a:prstGeom prst="quadArrowCallout">
            <a:avLst>
              <a:gd name="adj1" fmla="val 37030"/>
              <a:gd name="adj2" fmla="val 18515"/>
              <a:gd name="adj3" fmla="val 18515"/>
              <a:gd name="adj4" fmla="val 48123"/>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smtClean="0">
                <a:latin typeface="Andalus" pitchFamily="18" charset="-78"/>
                <a:cs typeface="Andalus" pitchFamily="18" charset="-78"/>
              </a:rPr>
              <a:t>Group Work</a:t>
            </a:r>
            <a:endParaRPr lang="en-US" sz="4800" dirty="0">
              <a:latin typeface="Andalus" pitchFamily="18" charset="-78"/>
              <a:cs typeface="Andalus" pitchFamily="18" charset="-78"/>
            </a:endParaRPr>
          </a:p>
        </p:txBody>
      </p:sp>
      <p:sp>
        <p:nvSpPr>
          <p:cNvPr id="4" name="Rounded Rectangle 3"/>
          <p:cNvSpPr/>
          <p:nvPr/>
        </p:nvSpPr>
        <p:spPr>
          <a:xfrm>
            <a:off x="838200" y="3276600"/>
            <a:ext cx="7620000" cy="2971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3600" b="1" dirty="0" smtClean="0">
                <a:latin typeface="Andalus" pitchFamily="18" charset="-78"/>
                <a:cs typeface="Andalus" pitchFamily="18" charset="-78"/>
              </a:rPr>
              <a:t>Make a logical assemble with tobacco, fire, nicotine, alcohol, lungs, problem, get rid of, government, young people  and so on to write a paragraph on Danger of smoking.</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3409751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914400" y="990600"/>
            <a:ext cx="7315200" cy="1371600"/>
          </a:xfrm>
          <a:prstGeom prst="cube">
            <a:avLst>
              <a:gd name="adj" fmla="val 2817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latin typeface="Andalus" pitchFamily="18" charset="-78"/>
                <a:cs typeface="Andalus" pitchFamily="18" charset="-78"/>
              </a:rPr>
              <a:t>Evaluation</a:t>
            </a:r>
            <a:endParaRPr lang="en-US" sz="4400" dirty="0">
              <a:latin typeface="Andalus" pitchFamily="18" charset="-78"/>
              <a:cs typeface="Andalus" pitchFamily="18" charset="-78"/>
            </a:endParaRPr>
          </a:p>
        </p:txBody>
      </p:sp>
      <p:sp>
        <p:nvSpPr>
          <p:cNvPr id="3" name="Round Diagonal Corner Rectangle 2"/>
          <p:cNvSpPr/>
          <p:nvPr/>
        </p:nvSpPr>
        <p:spPr>
          <a:xfrm>
            <a:off x="685800" y="2895600"/>
            <a:ext cx="7772400" cy="2971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mj-lt"/>
              <a:buAutoNum type="alphaLcParenR"/>
            </a:pPr>
            <a:endParaRPr lang="en-US" sz="3200" dirty="0" smtClean="0">
              <a:latin typeface="Andalus" pitchFamily="18" charset="-78"/>
              <a:cs typeface="Andalus" pitchFamily="18" charset="-78"/>
            </a:endParaRPr>
          </a:p>
          <a:p>
            <a:pPr marL="342900" indent="-342900" algn="just">
              <a:buFont typeface="+mj-lt"/>
              <a:buAutoNum type="alphaLcParenR"/>
            </a:pPr>
            <a:r>
              <a:rPr lang="en-US" sz="3200" dirty="0" smtClean="0">
                <a:latin typeface="Andalus" pitchFamily="18" charset="-78"/>
                <a:cs typeface="Andalus" pitchFamily="18" charset="-78"/>
              </a:rPr>
              <a:t>What is smoking?</a:t>
            </a:r>
          </a:p>
          <a:p>
            <a:pPr marL="342900" indent="-342900" algn="just">
              <a:buFont typeface="+mj-lt"/>
              <a:buAutoNum type="alphaLcParenR"/>
            </a:pPr>
            <a:r>
              <a:rPr lang="en-US" sz="3200" dirty="0" smtClean="0">
                <a:latin typeface="Andalus" pitchFamily="18" charset="-78"/>
                <a:cs typeface="Andalus" pitchFamily="18" charset="-78"/>
              </a:rPr>
              <a:t>What does smoke contain?</a:t>
            </a:r>
          </a:p>
          <a:p>
            <a:pPr marL="342900" indent="-342900" algn="just">
              <a:buFont typeface="+mj-lt"/>
              <a:buAutoNum type="alphaLcParenR"/>
            </a:pPr>
            <a:r>
              <a:rPr lang="en-US" sz="3200" dirty="0" smtClean="0">
                <a:latin typeface="Andalus" pitchFamily="18" charset="-78"/>
                <a:cs typeface="Andalus" pitchFamily="18" charset="-78"/>
              </a:rPr>
              <a:t>How does it harm to body?</a:t>
            </a:r>
          </a:p>
          <a:p>
            <a:pPr marL="342900" indent="-342900" algn="just">
              <a:buFont typeface="+mj-lt"/>
              <a:buAutoNum type="alphaLcParenR"/>
            </a:pPr>
            <a:r>
              <a:rPr lang="en-US" sz="3200" dirty="0" smtClean="0">
                <a:latin typeface="Andalus" pitchFamily="18" charset="-78"/>
                <a:cs typeface="Andalus" pitchFamily="18" charset="-78"/>
              </a:rPr>
              <a:t>What does it result in future?</a:t>
            </a:r>
          </a:p>
          <a:p>
            <a:pPr marL="342900" indent="-342900" algn="just">
              <a:buFont typeface="+mj-lt"/>
              <a:buAutoNum type="alphaLcParenR"/>
            </a:pPr>
            <a:r>
              <a:rPr lang="en-US" sz="3200" dirty="0" smtClean="0">
                <a:latin typeface="Andalus" pitchFamily="18" charset="-78"/>
                <a:cs typeface="Andalus" pitchFamily="18" charset="-78"/>
              </a:rPr>
              <a:t>What should we do to get ride of the problem?</a:t>
            </a:r>
          </a:p>
          <a:p>
            <a:pPr marL="342900" indent="-342900" algn="just">
              <a:buFont typeface="+mj-lt"/>
              <a:buAutoNum type="alphaLcParenR"/>
            </a:pP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3209131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3651" y="1981200"/>
            <a:ext cx="7319749" cy="3429000"/>
            <a:chOff x="833651" y="1143000"/>
            <a:chExt cx="7319749" cy="3130826"/>
          </a:xfrm>
        </p:grpSpPr>
        <p:sp>
          <p:nvSpPr>
            <p:cNvPr id="2" name="Rectangle 1"/>
            <p:cNvSpPr/>
            <p:nvPr/>
          </p:nvSpPr>
          <p:spPr>
            <a:xfrm>
              <a:off x="838200" y="1143000"/>
              <a:ext cx="7315200" cy="99060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dirty="0" smtClean="0">
                  <a:latin typeface="Andalus" pitchFamily="18" charset="-78"/>
                  <a:cs typeface="Andalus" pitchFamily="18" charset="-78"/>
                </a:rPr>
                <a:t>Universal</a:t>
              </a:r>
              <a:endParaRPr lang="en-US" sz="5400" dirty="0">
                <a:latin typeface="Andalus" pitchFamily="18" charset="-78"/>
                <a:cs typeface="Andalus" pitchFamily="18" charset="-78"/>
              </a:endParaRPr>
            </a:p>
          </p:txBody>
        </p:sp>
        <p:sp>
          <p:nvSpPr>
            <p:cNvPr id="3" name="Trapezoid 2"/>
            <p:cNvSpPr/>
            <p:nvPr/>
          </p:nvSpPr>
          <p:spPr>
            <a:xfrm>
              <a:off x="833651" y="2133600"/>
              <a:ext cx="7315200" cy="2140226"/>
            </a:xfrm>
            <a:prstGeom prst="trapezoid">
              <a:avLst>
                <a:gd name="adj" fmla="val 38351"/>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smtClean="0">
                  <a:latin typeface="Andalus" pitchFamily="18" charset="-78"/>
                  <a:cs typeface="Andalus" pitchFamily="18" charset="-78"/>
                </a:rPr>
                <a:t>“Avoid smoking to lead a better life”</a:t>
              </a:r>
            </a:p>
            <a:p>
              <a:pPr algn="ctr"/>
              <a:r>
                <a:rPr lang="en-US" sz="3600" dirty="0" smtClean="0">
                  <a:latin typeface="Andalus" pitchFamily="18" charset="-78"/>
                  <a:cs typeface="Andalus" pitchFamily="18" charset="-78"/>
                </a:rPr>
                <a:t>.</a:t>
              </a:r>
              <a:endParaRPr lang="en-US" sz="3600" dirty="0">
                <a:latin typeface="Andalus" pitchFamily="18" charset="-78"/>
                <a:cs typeface="Andalus" pitchFamily="18" charset="-78"/>
              </a:endParaRPr>
            </a:p>
          </p:txBody>
        </p:sp>
      </p:grpSp>
    </p:spTree>
    <p:extLst>
      <p:ext uri="{BB962C8B-B14F-4D97-AF65-F5344CB8AC3E}">
        <p14:creationId xmlns:p14="http://schemas.microsoft.com/office/powerpoint/2010/main" val="3705733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9600" y="457200"/>
            <a:ext cx="8077200" cy="5909481"/>
            <a:chOff x="609600" y="457200"/>
            <a:chExt cx="8077200" cy="5909481"/>
          </a:xfrm>
        </p:grpSpPr>
        <p:grpSp>
          <p:nvGrpSpPr>
            <p:cNvPr id="7" name="Group 6"/>
            <p:cNvGrpSpPr/>
            <p:nvPr/>
          </p:nvGrpSpPr>
          <p:grpSpPr>
            <a:xfrm>
              <a:off x="609600" y="457200"/>
              <a:ext cx="8077200" cy="5909481"/>
              <a:chOff x="609600" y="643719"/>
              <a:chExt cx="8077200" cy="5909481"/>
            </a:xfrm>
          </p:grpSpPr>
          <p:sp>
            <p:nvSpPr>
              <p:cNvPr id="2" name="Trapezoid 1"/>
              <p:cNvSpPr/>
              <p:nvPr/>
            </p:nvSpPr>
            <p:spPr>
              <a:xfrm>
                <a:off x="609600" y="643719"/>
                <a:ext cx="8077200" cy="2362200"/>
              </a:xfrm>
              <a:prstGeom prst="trapezoid">
                <a:avLst>
                  <a:gd name="adj" fmla="val 5677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5400" dirty="0" smtClean="0">
                    <a:latin typeface="Andalus" pitchFamily="18" charset="-78"/>
                    <a:cs typeface="Andalus" pitchFamily="18" charset="-78"/>
                  </a:rPr>
                  <a:t>Home work</a:t>
                </a:r>
                <a:endParaRPr lang="en-US" sz="5400" dirty="0">
                  <a:latin typeface="Andalus" pitchFamily="18" charset="-78"/>
                  <a:cs typeface="Andalus" pitchFamily="18" charset="-78"/>
                </a:endParaRPr>
              </a:p>
            </p:txBody>
          </p:sp>
          <p:sp>
            <p:nvSpPr>
              <p:cNvPr id="3" name="Rectangle 2"/>
              <p:cNvSpPr/>
              <p:nvPr/>
            </p:nvSpPr>
            <p:spPr>
              <a:xfrm>
                <a:off x="609600" y="2971800"/>
                <a:ext cx="8077200" cy="3581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 name="Straight Connector 4"/>
              <p:cNvCxnSpPr/>
              <p:nvPr/>
            </p:nvCxnSpPr>
            <p:spPr>
              <a:xfrm>
                <a:off x="1981200" y="643719"/>
                <a:ext cx="914400" cy="2328081"/>
              </a:xfrm>
              <a:prstGeom prst="line">
                <a:avLst/>
              </a:prstGeom>
              <a:ln/>
            </p:spPr>
            <p:style>
              <a:lnRef idx="1">
                <a:schemeClr val="dk1"/>
              </a:lnRef>
              <a:fillRef idx="2">
                <a:schemeClr val="dk1"/>
              </a:fillRef>
              <a:effectRef idx="1">
                <a:schemeClr val="dk1"/>
              </a:effectRef>
              <a:fontRef idx="minor">
                <a:schemeClr val="dk1"/>
              </a:fontRef>
            </p:style>
          </p:cxnSp>
        </p:grpSp>
        <p:cxnSp>
          <p:nvCxnSpPr>
            <p:cNvPr id="9" name="Straight Connector 8"/>
            <p:cNvCxnSpPr/>
            <p:nvPr/>
          </p:nvCxnSpPr>
          <p:spPr>
            <a:xfrm>
              <a:off x="2895600" y="2770496"/>
              <a:ext cx="76200" cy="3581400"/>
            </a:xfrm>
            <a:prstGeom prst="line">
              <a:avLst/>
            </a:prstGeom>
          </p:spPr>
          <p:style>
            <a:lnRef idx="1">
              <a:schemeClr val="dk1"/>
            </a:lnRef>
            <a:fillRef idx="2">
              <a:schemeClr val="dk1"/>
            </a:fillRef>
            <a:effectRef idx="1">
              <a:schemeClr val="dk1"/>
            </a:effectRef>
            <a:fontRef idx="minor">
              <a:schemeClr val="dk1"/>
            </a:fontRef>
          </p:style>
        </p:cxnSp>
        <p:sp>
          <p:nvSpPr>
            <p:cNvPr id="10" name="Rectangle 9"/>
            <p:cNvSpPr/>
            <p:nvPr/>
          </p:nvSpPr>
          <p:spPr>
            <a:xfrm>
              <a:off x="1066800" y="4076700"/>
              <a:ext cx="1143000" cy="1371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2895600" y="3919716"/>
              <a:ext cx="5562600" cy="1261884"/>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dirty="0" smtClean="0">
                  <a:solidFill>
                    <a:schemeClr val="tx1"/>
                  </a:solidFill>
                  <a:latin typeface="Andalus" pitchFamily="18" charset="-78"/>
                  <a:cs typeface="Andalus" pitchFamily="18" charset="-78"/>
                </a:rPr>
                <a:t>Write a paragraph on </a:t>
              </a:r>
            </a:p>
            <a:p>
              <a:pPr algn="ctr"/>
              <a:r>
                <a:rPr lang="en-US" sz="4000" b="1" dirty="0" smtClean="0">
                  <a:solidFill>
                    <a:schemeClr val="tx1"/>
                  </a:solidFill>
                  <a:latin typeface="Andalus" pitchFamily="18" charset="-78"/>
                  <a:cs typeface="Andalus" pitchFamily="18" charset="-78"/>
                </a:rPr>
                <a:t>“Danger of smoking”</a:t>
              </a:r>
              <a:endParaRPr lang="en-US" sz="4000" b="1" dirty="0">
                <a:solidFill>
                  <a:schemeClr val="tx1"/>
                </a:solidFill>
                <a:latin typeface="Andalus" pitchFamily="18" charset="-78"/>
                <a:cs typeface="Andalus" pitchFamily="18" charset="-78"/>
              </a:endParaRPr>
            </a:p>
          </p:txBody>
        </p:sp>
      </p:grpSp>
    </p:spTree>
    <p:extLst>
      <p:ext uri="{BB962C8B-B14F-4D97-AF65-F5344CB8AC3E}">
        <p14:creationId xmlns:p14="http://schemas.microsoft.com/office/powerpoint/2010/main" val="8741878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381000" y="1371600"/>
            <a:ext cx="8458200" cy="3505200"/>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prstTxWarp prst="textWave2">
              <a:avLst/>
            </a:prstTxWarp>
          </a:bodyPr>
          <a:lstStyle/>
          <a:p>
            <a:pPr algn="ctr"/>
            <a:r>
              <a:rPr lang="en-US" sz="4400" dirty="0" smtClean="0">
                <a:latin typeface="Andalus" pitchFamily="18" charset="-78"/>
                <a:cs typeface="Andalus" pitchFamily="18" charset="-78"/>
              </a:rPr>
              <a:t>Allah Hafez</a:t>
            </a: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8777413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85" y="525342"/>
            <a:ext cx="4000500" cy="30560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671" y="533401"/>
            <a:ext cx="3886200" cy="304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3810000"/>
            <a:ext cx="4000499" cy="28289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9671" y="3810000"/>
            <a:ext cx="3877129" cy="2828925"/>
          </a:xfrm>
          <a:prstGeom prst="rect">
            <a:avLst/>
          </a:prstGeom>
        </p:spPr>
      </p:pic>
    </p:spTree>
    <p:extLst>
      <p:ext uri="{BB962C8B-B14F-4D97-AF65-F5344CB8AC3E}">
        <p14:creationId xmlns:p14="http://schemas.microsoft.com/office/powerpoint/2010/main" val="35724007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52286"/>
            <a:ext cx="8610600" cy="4967514"/>
          </a:xfrm>
          <a:prstGeom prst="rect">
            <a:avLst/>
          </a:prstGeom>
          <a:noFill/>
        </p:spPr>
        <p:txBody>
          <a:bodyPr wrap="square" rtlCol="0">
            <a:spAutoFit/>
          </a:bodyPr>
          <a:lstStyle/>
          <a:p>
            <a:pPr algn="just"/>
            <a:r>
              <a:rPr lang="en-US" sz="1980" dirty="0">
                <a:latin typeface="Times New Roman" pitchFamily="18" charset="0"/>
                <a:cs typeface="Times New Roman" pitchFamily="18" charset="0"/>
              </a:rPr>
              <a:t>Smoking is inhaling smoke through cigarettes or other components. It is a combination of tobacco and fire</a:t>
            </a:r>
            <a:r>
              <a:rPr lang="en-US" sz="1980" dirty="0" smtClean="0">
                <a:latin typeface="Times New Roman" pitchFamily="18" charset="0"/>
                <a:cs typeface="Times New Roman" pitchFamily="18" charset="0"/>
              </a:rPr>
              <a:t>. </a:t>
            </a:r>
            <a:r>
              <a:rPr lang="en-US" sz="1980" dirty="0">
                <a:latin typeface="Times New Roman" pitchFamily="18" charset="0"/>
                <a:cs typeface="Times New Roman" pitchFamily="18" charset="0"/>
              </a:rPr>
              <a:t>It is a very bad </a:t>
            </a:r>
            <a:r>
              <a:rPr lang="en-US" sz="1980" dirty="0" smtClean="0">
                <a:latin typeface="Times New Roman" pitchFamily="18" charset="0"/>
                <a:cs typeface="Times New Roman" pitchFamily="18" charset="0"/>
              </a:rPr>
              <a:t>habit.</a:t>
            </a:r>
            <a:r>
              <a:rPr lang="en-US" sz="1980" dirty="0">
                <a:latin typeface="Times New Roman" pitchFamily="18" charset="0"/>
                <a:cs typeface="Times New Roman" pitchFamily="18" charset="0"/>
              </a:rPr>
              <a:t> It causes many fatal diseases </a:t>
            </a:r>
            <a:r>
              <a:rPr lang="en-US" sz="1980" dirty="0" smtClean="0">
                <a:latin typeface="Times New Roman" pitchFamily="18" charset="0"/>
                <a:cs typeface="Times New Roman" pitchFamily="18" charset="0"/>
              </a:rPr>
              <a:t>like cough, bronchitis, heart attack, cancer.</a:t>
            </a:r>
            <a:r>
              <a:rPr lang="en-US" sz="1980" dirty="0">
                <a:latin typeface="Times New Roman" pitchFamily="18" charset="0"/>
                <a:cs typeface="Times New Roman" pitchFamily="18" charset="0"/>
              </a:rPr>
              <a:t> and many other chronic diseases</a:t>
            </a:r>
            <a:r>
              <a:rPr lang="en-US" sz="1980" dirty="0" smtClean="0">
                <a:latin typeface="Times New Roman" pitchFamily="18" charset="0"/>
                <a:cs typeface="Times New Roman" pitchFamily="18" charset="0"/>
              </a:rPr>
              <a:t>.</a:t>
            </a:r>
            <a:r>
              <a:rPr lang="en-US" sz="1980" dirty="0">
                <a:latin typeface="Times New Roman" pitchFamily="18" charset="0"/>
                <a:cs typeface="Times New Roman" pitchFamily="18" charset="0"/>
              </a:rPr>
              <a:t> There is a saying about cancer that the man who has cancer</a:t>
            </a:r>
            <a:r>
              <a:rPr lang="en-US" sz="1980" dirty="0" smtClean="0">
                <a:latin typeface="Times New Roman" pitchFamily="18" charset="0"/>
                <a:cs typeface="Times New Roman" pitchFamily="18" charset="0"/>
              </a:rPr>
              <a:t>, has </a:t>
            </a:r>
            <a:r>
              <a:rPr lang="en-US" sz="1980" dirty="0">
                <a:latin typeface="Times New Roman" pitchFamily="18" charset="0"/>
                <a:cs typeface="Times New Roman" pitchFamily="18" charset="0"/>
              </a:rPr>
              <a:t>no </a:t>
            </a:r>
            <a:r>
              <a:rPr lang="en-US" sz="1980" dirty="0" smtClean="0">
                <a:latin typeface="Times New Roman" pitchFamily="18" charset="0"/>
                <a:cs typeface="Times New Roman" pitchFamily="18" charset="0"/>
              </a:rPr>
              <a:t>answer. It contains alcohol, methyl, arsenic, carbon </a:t>
            </a:r>
            <a:r>
              <a:rPr lang="en-US" sz="1980" dirty="0" err="1" smtClean="0">
                <a:latin typeface="Times New Roman" pitchFamily="18" charset="0"/>
                <a:cs typeface="Times New Roman" pitchFamily="18" charset="0"/>
              </a:rPr>
              <a:t>monxide</a:t>
            </a:r>
            <a:r>
              <a:rPr lang="en-US" sz="1980" dirty="0" smtClean="0">
                <a:latin typeface="Times New Roman" pitchFamily="18" charset="0"/>
                <a:cs typeface="Times New Roman" pitchFamily="18" charset="0"/>
              </a:rPr>
              <a:t> and other ingredients. </a:t>
            </a:r>
            <a:r>
              <a:rPr lang="en-US" sz="1980" dirty="0">
                <a:latin typeface="Times New Roman" pitchFamily="18" charset="0"/>
                <a:cs typeface="Times New Roman" pitchFamily="18" charset="0"/>
              </a:rPr>
              <a:t>It damages </a:t>
            </a:r>
            <a:r>
              <a:rPr lang="en-US" sz="1980" dirty="0" smtClean="0">
                <a:latin typeface="Times New Roman" pitchFamily="18" charset="0"/>
                <a:cs typeface="Times New Roman" pitchFamily="18" charset="0"/>
              </a:rPr>
              <a:t>our brain, eyes, skins, lips, teeth and look.</a:t>
            </a:r>
            <a:r>
              <a:rPr lang="en-US" sz="1980" dirty="0">
                <a:latin typeface="Times New Roman" pitchFamily="18" charset="0"/>
                <a:cs typeface="Times New Roman" pitchFamily="18" charset="0"/>
              </a:rPr>
              <a:t> It causes a great harm to our lungs</a:t>
            </a:r>
            <a:r>
              <a:rPr lang="en-US" sz="1980" dirty="0" smtClean="0">
                <a:latin typeface="Times New Roman" pitchFamily="18" charset="0"/>
                <a:cs typeface="Times New Roman" pitchFamily="18" charset="0"/>
              </a:rPr>
              <a:t>.</a:t>
            </a:r>
            <a:r>
              <a:rPr lang="en-US" sz="1980" dirty="0">
                <a:latin typeface="Times New Roman" pitchFamily="18" charset="0"/>
                <a:cs typeface="Times New Roman" pitchFamily="18" charset="0"/>
              </a:rPr>
              <a:t> Smoking is not only injurious for health but it also causes a heavy damage of money. </a:t>
            </a:r>
            <a:r>
              <a:rPr lang="en-US" sz="1980" dirty="0" smtClean="0">
                <a:latin typeface="Times New Roman" pitchFamily="18" charset="0"/>
                <a:cs typeface="Times New Roman" pitchFamily="18" charset="0"/>
              </a:rPr>
              <a:t>Gradually it </a:t>
            </a:r>
            <a:r>
              <a:rPr lang="en-US" sz="1980" dirty="0">
                <a:latin typeface="Times New Roman" pitchFamily="18" charset="0"/>
                <a:cs typeface="Times New Roman" pitchFamily="18" charset="0"/>
              </a:rPr>
              <a:t>leads a man to be habituated to take ganja, heroine</a:t>
            </a:r>
            <a:r>
              <a:rPr lang="en-US" sz="1980" dirty="0" smtClean="0">
                <a:latin typeface="Times New Roman" pitchFamily="18" charset="0"/>
                <a:cs typeface="Times New Roman" pitchFamily="18" charset="0"/>
              </a:rPr>
              <a:t>, </a:t>
            </a:r>
            <a:r>
              <a:rPr lang="en-US" sz="1980" dirty="0">
                <a:latin typeface="Times New Roman" pitchFamily="18" charset="0"/>
                <a:cs typeface="Times New Roman" pitchFamily="18" charset="0"/>
              </a:rPr>
              <a:t>marijuana, whisky, Yabba. and other dangerous addiction. At last it results a smoker to be a </a:t>
            </a:r>
            <a:r>
              <a:rPr lang="en-US" sz="1980" dirty="0" smtClean="0">
                <a:latin typeface="Times New Roman" pitchFamily="18" charset="0"/>
                <a:cs typeface="Times New Roman" pitchFamily="18" charset="0"/>
              </a:rPr>
              <a:t>thief, hijacker, terror and </a:t>
            </a:r>
            <a:r>
              <a:rPr lang="en-US" sz="1980" dirty="0">
                <a:latin typeface="Times New Roman" pitchFamily="18" charset="0"/>
                <a:cs typeface="Times New Roman" pitchFamily="18" charset="0"/>
              </a:rPr>
              <a:t>killer</a:t>
            </a:r>
            <a:r>
              <a:rPr lang="en-US" sz="1980" dirty="0" smtClean="0">
                <a:latin typeface="Times New Roman" pitchFamily="18" charset="0"/>
                <a:cs typeface="Times New Roman" pitchFamily="18" charset="0"/>
              </a:rPr>
              <a:t>.</a:t>
            </a:r>
            <a:r>
              <a:rPr lang="en-US" sz="1980" dirty="0">
                <a:latin typeface="Times New Roman" pitchFamily="18" charset="0"/>
                <a:cs typeface="Times New Roman" pitchFamily="18" charset="0"/>
              </a:rPr>
              <a:t> Generally middle aged people are </a:t>
            </a:r>
            <a:r>
              <a:rPr lang="en-US" sz="1980" dirty="0" smtClean="0">
                <a:latin typeface="Times New Roman" pitchFamily="18" charset="0"/>
                <a:cs typeface="Times New Roman" pitchFamily="18" charset="0"/>
              </a:rPr>
              <a:t>in </a:t>
            </a:r>
            <a:r>
              <a:rPr lang="en-US" sz="1980" dirty="0">
                <a:latin typeface="Times New Roman" pitchFamily="18" charset="0"/>
                <a:cs typeface="Times New Roman" pitchFamily="18" charset="0"/>
              </a:rPr>
              <a:t>the habit of smoking but now a days young people </a:t>
            </a:r>
            <a:r>
              <a:rPr lang="en-US" sz="1980" dirty="0" smtClean="0">
                <a:latin typeface="Times New Roman" pitchFamily="18" charset="0"/>
                <a:cs typeface="Times New Roman" pitchFamily="18" charset="0"/>
              </a:rPr>
              <a:t>are becoming seriously </a:t>
            </a:r>
            <a:r>
              <a:rPr lang="en-US" sz="1980" dirty="0">
                <a:latin typeface="Times New Roman" pitchFamily="18" charset="0"/>
                <a:cs typeface="Times New Roman" pitchFamily="18" charset="0"/>
              </a:rPr>
              <a:t>addicted to smoking. </a:t>
            </a:r>
            <a:r>
              <a:rPr lang="en-US" sz="1980" dirty="0" smtClean="0">
                <a:latin typeface="Times New Roman" pitchFamily="18" charset="0"/>
                <a:cs typeface="Times New Roman" pitchFamily="18" charset="0"/>
              </a:rPr>
              <a:t>In order to get rid of the problem we should be very sincere of the bad effect of smoking. We have to realize that life is more precious than anything. So to reach the goal of life it is most essential to avoid smoking. The government should also take proper steps to discourage smoking mentioning its negative sides in the text books and media.</a:t>
            </a:r>
            <a:endParaRPr lang="en-US" sz="1980" dirty="0">
              <a:latin typeface="Times New Roman" pitchFamily="18" charset="0"/>
              <a:cs typeface="Times New Roman" pitchFamily="18" charset="0"/>
            </a:endParaRPr>
          </a:p>
        </p:txBody>
      </p:sp>
    </p:spTree>
    <p:extLst>
      <p:ext uri="{BB962C8B-B14F-4D97-AF65-F5344CB8AC3E}">
        <p14:creationId xmlns:p14="http://schemas.microsoft.com/office/powerpoint/2010/main" val="30363924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4114800" cy="28404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1" y="381000"/>
            <a:ext cx="3968062" cy="28404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29" y="3505201"/>
            <a:ext cx="4136571" cy="3023452"/>
          </a:xfrm>
          <a:prstGeom prst="rect">
            <a:avLst/>
          </a:prstGeom>
          <a:ln>
            <a:solidFill>
              <a:schemeClr val="tx1"/>
            </a:solidFill>
          </a:ln>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17959"/>
          <a:stretch/>
        </p:blipFill>
        <p:spPr>
          <a:xfrm>
            <a:off x="4800601" y="3505200"/>
            <a:ext cx="3968062" cy="302345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312" y="196155"/>
            <a:ext cx="6581775" cy="63324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4648200" y="3239628"/>
            <a:ext cx="2664166" cy="923330"/>
          </a:xfrm>
          <a:prstGeom prst="rect">
            <a:avLst/>
          </a:prstGeom>
          <a:noFill/>
        </p:spPr>
        <p:txBody>
          <a:bodyPr wrap="square" rtlCol="0">
            <a:spAutoFit/>
          </a:bodyPr>
          <a:lstStyle/>
          <a:p>
            <a:r>
              <a:rPr lang="en-US" sz="5400" b="1" dirty="0" smtClean="0">
                <a:solidFill>
                  <a:schemeClr val="bg1"/>
                </a:solidFill>
                <a:latin typeface="Andalus" pitchFamily="18" charset="-78"/>
                <a:cs typeface="Andalus" pitchFamily="18" charset="-78"/>
              </a:rPr>
              <a:t>Smoking</a:t>
            </a:r>
            <a:endParaRPr lang="en-US" sz="5400" b="1"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398616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repeatCount="500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65470"/>
            <a:ext cx="8001000" cy="2466915"/>
          </a:xfrm>
          <a:prstGeom prst="ellipse">
            <a:avLst/>
          </a:prstGeom>
          <a:ln w="127000" cmpd="dbl">
            <a:solidFill>
              <a:schemeClr val="accent6">
                <a:lumMod val="60000"/>
                <a:lumOff val="40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5400" b="1" dirty="0" smtClean="0">
                <a:latin typeface="Book Antiqua" pitchFamily="18" charset="0"/>
              </a:rPr>
              <a:t>Our Today’s Lesson is-</a:t>
            </a:r>
            <a:endParaRPr lang="en-US" sz="5400" b="1" dirty="0">
              <a:latin typeface="Book Antiqua" pitchFamily="18" charset="0"/>
            </a:endParaRPr>
          </a:p>
        </p:txBody>
      </p:sp>
      <p:sp>
        <p:nvSpPr>
          <p:cNvPr id="3" name="TextBox 2"/>
          <p:cNvSpPr txBox="1"/>
          <p:nvPr/>
        </p:nvSpPr>
        <p:spPr>
          <a:xfrm>
            <a:off x="152400" y="3361849"/>
            <a:ext cx="8839200" cy="2161520"/>
          </a:xfrm>
          <a:prstGeom prst="ribbon">
            <a:avLst>
              <a:gd name="adj1" fmla="val 19546"/>
              <a:gd name="adj2" fmla="val 75000"/>
            </a:avLst>
          </a:prstGeom>
          <a:ln w="127000" cap="sq" cmpd="dbl">
            <a:solidFill>
              <a:schemeClr val="accent6">
                <a:lumMod val="60000"/>
                <a:lumOff val="40000"/>
              </a:schemeClr>
            </a:solidFill>
            <a:miter lim="800000"/>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5400" b="1" dirty="0" smtClean="0">
                <a:latin typeface="Book Antiqua" pitchFamily="18" charset="0"/>
              </a:rPr>
              <a:t>A paragraph</a:t>
            </a:r>
          </a:p>
          <a:p>
            <a:pPr algn="ctr"/>
            <a:r>
              <a:rPr lang="en-US" sz="5400" b="1" dirty="0" smtClean="0">
                <a:latin typeface="Book Antiqua" pitchFamily="18" charset="0"/>
              </a:rPr>
              <a:t>“</a:t>
            </a:r>
            <a:r>
              <a:rPr lang="en-US" sz="4800" b="1" dirty="0" smtClean="0">
                <a:latin typeface="Book Antiqua" pitchFamily="18" charset="0"/>
              </a:rPr>
              <a:t>Danger of smoking</a:t>
            </a:r>
            <a:r>
              <a:rPr lang="en-US" sz="5400" b="1" dirty="0" smtClean="0">
                <a:latin typeface="Book Antiqua" pitchFamily="18" charset="0"/>
              </a:rPr>
              <a:t>”</a:t>
            </a:r>
            <a:endParaRPr lang="en-US" sz="4800" b="1" dirty="0" smtClean="0">
              <a:latin typeface="Book Antiqua" pitchFamily="18" charset="0"/>
            </a:endParaRPr>
          </a:p>
        </p:txBody>
      </p:sp>
    </p:spTree>
    <p:extLst>
      <p:ext uri="{BB962C8B-B14F-4D97-AF65-F5344CB8AC3E}">
        <p14:creationId xmlns:p14="http://schemas.microsoft.com/office/powerpoint/2010/main" val="285177686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19200" y="457200"/>
            <a:ext cx="7239000" cy="1676400"/>
          </a:xfrm>
          <a:prstGeom prst="ellipse">
            <a:avLst/>
          </a:prstGeom>
          <a:ln w="127000" cmpd="dbl">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latin typeface="Andalus" pitchFamily="18" charset="-78"/>
                <a:cs typeface="Andalus" pitchFamily="18" charset="-78"/>
              </a:rPr>
              <a:t>Learning outcomes</a:t>
            </a:r>
            <a:endParaRPr lang="en-US" sz="3600" b="1" dirty="0">
              <a:latin typeface="Andalus" pitchFamily="18" charset="-78"/>
              <a:cs typeface="Andalus" pitchFamily="18" charset="-78"/>
            </a:endParaRPr>
          </a:p>
        </p:txBody>
      </p:sp>
      <p:sp>
        <p:nvSpPr>
          <p:cNvPr id="3" name="Rounded Rectangle 2"/>
          <p:cNvSpPr/>
          <p:nvPr/>
        </p:nvSpPr>
        <p:spPr>
          <a:xfrm>
            <a:off x="1219200" y="2133600"/>
            <a:ext cx="7239000" cy="4114800"/>
          </a:xfrm>
          <a:prstGeom prst="roundRect">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600" b="1" dirty="0" smtClean="0">
                <a:latin typeface="Andalus" pitchFamily="18" charset="-78"/>
                <a:cs typeface="Andalus" pitchFamily="18" charset="-78"/>
              </a:rPr>
              <a:t>After we have studied this lesson we will be able to-</a:t>
            </a:r>
          </a:p>
          <a:p>
            <a:pPr marL="571500" indent="-571500" algn="just">
              <a:buFont typeface="Wingdings" pitchFamily="2" charset="2"/>
              <a:buChar char="Ø"/>
            </a:pPr>
            <a:r>
              <a:rPr lang="en-US" sz="3600" b="1" dirty="0">
                <a:latin typeface="Andalus" pitchFamily="18" charset="-78"/>
                <a:cs typeface="Andalus" pitchFamily="18" charset="-78"/>
              </a:rPr>
              <a:t>k</a:t>
            </a:r>
            <a:r>
              <a:rPr lang="en-US" sz="3600" b="1" dirty="0" smtClean="0">
                <a:latin typeface="Andalus" pitchFamily="18" charset="-78"/>
                <a:cs typeface="Andalus" pitchFamily="18" charset="-78"/>
              </a:rPr>
              <a:t>now  information</a:t>
            </a:r>
          </a:p>
          <a:p>
            <a:pPr marL="571500" indent="-571500" algn="just">
              <a:buFont typeface="Wingdings" pitchFamily="2" charset="2"/>
              <a:buChar char="Ø"/>
            </a:pPr>
            <a:r>
              <a:rPr lang="en-US" sz="3600" b="1" dirty="0" smtClean="0">
                <a:latin typeface="Andalus" pitchFamily="18" charset="-78"/>
                <a:cs typeface="Andalus" pitchFamily="18" charset="-78"/>
              </a:rPr>
              <a:t>ask and answer questions</a:t>
            </a:r>
          </a:p>
          <a:p>
            <a:pPr marL="571500" indent="-571500" algn="just">
              <a:buFont typeface="Wingdings" pitchFamily="2" charset="2"/>
              <a:buChar char="Ø"/>
            </a:pPr>
            <a:r>
              <a:rPr lang="en-US" sz="3600" b="1" dirty="0" smtClean="0">
                <a:latin typeface="Andalus" pitchFamily="18" charset="-78"/>
                <a:cs typeface="Andalus" pitchFamily="18" charset="-78"/>
              </a:rPr>
              <a:t>avoid smoking</a:t>
            </a:r>
          </a:p>
          <a:p>
            <a:pPr marL="571500" indent="-571500" algn="just">
              <a:buFont typeface="Wingdings" pitchFamily="2" charset="2"/>
              <a:buChar char="Ø"/>
            </a:pPr>
            <a:r>
              <a:rPr lang="en-US" sz="3600" b="1" dirty="0">
                <a:latin typeface="Andalus" pitchFamily="18" charset="-78"/>
                <a:cs typeface="Andalus" pitchFamily="18" charset="-78"/>
              </a:rPr>
              <a:t>w</a:t>
            </a:r>
            <a:r>
              <a:rPr lang="en-US" sz="3600" b="1" dirty="0" smtClean="0">
                <a:latin typeface="Andalus" pitchFamily="18" charset="-78"/>
                <a:cs typeface="Andalus" pitchFamily="18" charset="-78"/>
              </a:rPr>
              <a:t>rite a paragraph.</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20574842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579428"/>
            <a:ext cx="8305800" cy="707886"/>
          </a:xfrm>
          <a:prstGeom prst="rect">
            <a:avLst/>
          </a:prstGeom>
          <a:solidFill>
            <a:schemeClr val="accent6">
              <a:lumMod val="75000"/>
            </a:schemeClr>
          </a:solidFill>
          <a:ln>
            <a:solidFill>
              <a:schemeClr val="tx1"/>
            </a:solidFill>
          </a:ln>
        </p:spPr>
        <p:txBody>
          <a:bodyPr wrap="square" rtlCol="0">
            <a:spAutoFit/>
          </a:bodyPr>
          <a:lstStyle/>
          <a:p>
            <a:pPr algn="ctr"/>
            <a:r>
              <a:rPr lang="en-US" sz="4000" b="1" dirty="0" smtClean="0">
                <a:solidFill>
                  <a:schemeClr val="accent6">
                    <a:lumMod val="20000"/>
                    <a:lumOff val="80000"/>
                  </a:schemeClr>
                </a:solidFill>
                <a:latin typeface="Andalus" pitchFamily="18" charset="-78"/>
                <a:cs typeface="Andalus" pitchFamily="18" charset="-78"/>
              </a:rPr>
              <a:t>What do you mean by the video ?</a:t>
            </a:r>
            <a:endParaRPr lang="en-US" sz="4000" b="1" dirty="0">
              <a:solidFill>
                <a:schemeClr val="accent6">
                  <a:lumMod val="20000"/>
                  <a:lumOff val="80000"/>
                </a:schemeClr>
              </a:solidFill>
              <a:latin typeface="Andalus" pitchFamily="18" charset="-78"/>
              <a:cs typeface="Andalus" pitchFamily="18" charset="-78"/>
            </a:endParaRPr>
          </a:p>
        </p:txBody>
      </p:sp>
      <p:sp>
        <p:nvSpPr>
          <p:cNvPr id="4" name="TextBox 3"/>
          <p:cNvSpPr txBox="1"/>
          <p:nvPr/>
        </p:nvSpPr>
        <p:spPr>
          <a:xfrm>
            <a:off x="457200" y="4724400"/>
            <a:ext cx="8305800" cy="830997"/>
          </a:xfrm>
          <a:prstGeom prst="rect">
            <a:avLst/>
          </a:prstGeom>
          <a:solidFill>
            <a:schemeClr val="accent6">
              <a:lumMod val="75000"/>
            </a:schemeClr>
          </a:solidFill>
          <a:ln>
            <a:solidFill>
              <a:schemeClr val="tx1"/>
            </a:solidFill>
          </a:ln>
        </p:spPr>
        <p:txBody>
          <a:bodyPr wrap="square" rtlCol="0">
            <a:spAutoFit/>
          </a:bodyPr>
          <a:lstStyle/>
          <a:p>
            <a:pPr algn="ctr"/>
            <a:r>
              <a:rPr lang="en-US" sz="4800" dirty="0" smtClean="0">
                <a:solidFill>
                  <a:schemeClr val="accent6">
                    <a:lumMod val="20000"/>
                    <a:lumOff val="80000"/>
                  </a:schemeClr>
                </a:solidFill>
                <a:latin typeface="Andalus" pitchFamily="18" charset="-78"/>
                <a:cs typeface="Andalus" pitchFamily="18" charset="-78"/>
              </a:rPr>
              <a:t>It is smoking.</a:t>
            </a:r>
            <a:endParaRPr lang="en-US" sz="4800" dirty="0">
              <a:solidFill>
                <a:schemeClr val="accent6">
                  <a:lumMod val="20000"/>
                  <a:lumOff val="80000"/>
                </a:schemeClr>
              </a:solidFill>
              <a:latin typeface="Andalus" pitchFamily="18" charset="-78"/>
              <a:cs typeface="Andalus" pitchFamily="18" charset="-78"/>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179739408"/>
              </p:ext>
            </p:extLst>
          </p:nvPr>
        </p:nvGraphicFramePr>
        <p:xfrm>
          <a:off x="4267200" y="1295400"/>
          <a:ext cx="914400" cy="771525"/>
        </p:xfrm>
        <a:graphic>
          <a:graphicData uri="http://schemas.openxmlformats.org/presentationml/2006/ole">
            <mc:AlternateContent xmlns:mc="http://schemas.openxmlformats.org/markup-compatibility/2006">
              <mc:Choice xmlns:v="urn:schemas-microsoft-com:vml" Requires="v">
                <p:oleObj spid="_x0000_s104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267200" y="1295400"/>
                        <a:ext cx="914400" cy="771525"/>
                      </a:xfrm>
                      <a:prstGeom prst="rect">
                        <a:avLst/>
                      </a:prstGeom>
                    </p:spPr>
                  </p:pic>
                </p:oleObj>
              </mc:Fallback>
            </mc:AlternateContent>
          </a:graphicData>
        </a:graphic>
      </p:graphicFrame>
      <p:sp>
        <p:nvSpPr>
          <p:cNvPr id="2" name="Oval 1"/>
          <p:cNvSpPr/>
          <p:nvPr/>
        </p:nvSpPr>
        <p:spPr>
          <a:xfrm>
            <a:off x="1066800" y="533400"/>
            <a:ext cx="7086600" cy="2743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latin typeface="Andalus" pitchFamily="18" charset="-78"/>
                <a:cs typeface="Andalus" pitchFamily="18" charset="-78"/>
              </a:rPr>
              <a:t>Let  us watch a video</a:t>
            </a:r>
            <a:endParaRPr lang="en-US" sz="60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281700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0" y="228600"/>
            <a:ext cx="4953000" cy="762000"/>
          </a:xfrm>
          <a:prstGeom prst="rect">
            <a:avLst/>
          </a:prstGeom>
          <a:ln w="127000" cap="sq" cmpd="dbl">
            <a:miter lim="800000"/>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what is smoking?</a:t>
            </a:r>
            <a:endParaRPr lang="en-US" sz="3200" b="1" dirty="0">
              <a:latin typeface="Book Antiqua" pitchFamily="18" charset="0"/>
            </a:endParaRPr>
          </a:p>
        </p:txBody>
      </p:sp>
      <p:sp>
        <p:nvSpPr>
          <p:cNvPr id="3" name="TextBox 2"/>
          <p:cNvSpPr txBox="1"/>
          <p:nvPr/>
        </p:nvSpPr>
        <p:spPr>
          <a:xfrm>
            <a:off x="457200" y="5029200"/>
            <a:ext cx="8229600" cy="1080135"/>
          </a:xfrm>
          <a:prstGeom prst="plaque">
            <a:avLst/>
          </a:prstGeom>
          <a:ln w="152400" cap="sq" cmpd="dbl">
            <a:miter lim="800000"/>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400" dirty="0" smtClean="0">
                <a:latin typeface="Book Antiqua" pitchFamily="18" charset="0"/>
              </a:rPr>
              <a:t>Smoking is inhaling smoke through cigarettes or other components. It is a combination of tobacco and fire.</a:t>
            </a:r>
            <a:endParaRPr lang="en-US" sz="3600" dirty="0">
              <a:latin typeface="Book Antiqua"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7000"/>
                    </a14:imgEffect>
                  </a14:imgLayer>
                </a14:imgProps>
              </a:ext>
              <a:ext uri="{28A0092B-C50C-407E-A947-70E740481C1C}">
                <a14:useLocalDpi xmlns:a14="http://schemas.microsoft.com/office/drawing/2010/main" val="0"/>
              </a:ext>
            </a:extLst>
          </a:blip>
          <a:stretch>
            <a:fillRect/>
          </a:stretch>
        </p:blipFill>
        <p:spPr>
          <a:xfrm>
            <a:off x="2286000" y="1295400"/>
            <a:ext cx="457200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017737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6934200" cy="769441"/>
          </a:xfrm>
          <a:prstGeom prst="rect">
            <a:avLst/>
          </a:prstGeom>
          <a:noFill/>
          <a:ln>
            <a:solidFill>
              <a:schemeClr val="tx1"/>
            </a:solidFill>
          </a:ln>
        </p:spPr>
        <p:txBody>
          <a:bodyPr wrap="square" rtlCol="0">
            <a:spAutoFit/>
          </a:bodyPr>
          <a:lstStyle/>
          <a:p>
            <a:pPr algn="ctr"/>
            <a:r>
              <a:rPr lang="en-US" sz="4400" dirty="0" smtClean="0">
                <a:latin typeface="Andalus" pitchFamily="18" charset="-78"/>
                <a:cs typeface="Andalus" pitchFamily="18" charset="-78"/>
              </a:rPr>
              <a:t>What kind of habit is it?</a:t>
            </a:r>
            <a:endParaRPr lang="en-US" sz="4400"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26641"/>
            <a:ext cx="6934200" cy="4343400"/>
          </a:xfrm>
          <a:prstGeom prst="rect">
            <a:avLst/>
          </a:prstGeom>
          <a:ln>
            <a:solidFill>
              <a:schemeClr val="tx1"/>
            </a:solidFill>
          </a:ln>
        </p:spPr>
      </p:pic>
      <p:sp>
        <p:nvSpPr>
          <p:cNvPr id="4" name="TextBox 3"/>
          <p:cNvSpPr txBox="1"/>
          <p:nvPr/>
        </p:nvSpPr>
        <p:spPr>
          <a:xfrm>
            <a:off x="990600" y="5867400"/>
            <a:ext cx="6934200" cy="769441"/>
          </a:xfrm>
          <a:prstGeom prst="rect">
            <a:avLst/>
          </a:prstGeom>
          <a:noFill/>
          <a:ln>
            <a:solidFill>
              <a:schemeClr val="tx1"/>
            </a:solidFill>
          </a:ln>
        </p:spPr>
        <p:txBody>
          <a:bodyPr wrap="square" rtlCol="0">
            <a:spAutoFit/>
          </a:bodyPr>
          <a:lstStyle/>
          <a:p>
            <a:pPr algn="ctr"/>
            <a:r>
              <a:rPr lang="en-US" sz="4400" dirty="0" smtClean="0">
                <a:latin typeface="Andalus" pitchFamily="18" charset="-78"/>
                <a:cs typeface="Andalus" pitchFamily="18" charset="-78"/>
              </a:rPr>
              <a:t>It is a very bad habit.</a:t>
            </a: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81709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766</Words>
  <Application>Microsoft Office PowerPoint</Application>
  <PresentationFormat>On-screen Show (4:3)</PresentationFormat>
  <Paragraphs>78</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32</cp:revision>
  <dcterms:created xsi:type="dcterms:W3CDTF">2014-06-07T16:07:56Z</dcterms:created>
  <dcterms:modified xsi:type="dcterms:W3CDTF">2014-06-11T10:00:06Z</dcterms:modified>
</cp:coreProperties>
</file>